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1" r:id="rId3"/>
    <p:sldId id="257" r:id="rId4"/>
    <p:sldId id="269" r:id="rId5"/>
    <p:sldId id="303" r:id="rId6"/>
    <p:sldId id="302" r:id="rId7"/>
    <p:sldId id="304" r:id="rId8"/>
    <p:sldId id="305" r:id="rId9"/>
    <p:sldId id="306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64" r:id="rId32"/>
    <p:sldId id="267" r:id="rId33"/>
    <p:sldId id="268" r:id="rId34"/>
    <p:sldId id="292" r:id="rId35"/>
    <p:sldId id="266" r:id="rId36"/>
    <p:sldId id="293" r:id="rId37"/>
    <p:sldId id="294" r:id="rId38"/>
    <p:sldId id="295" r:id="rId39"/>
    <p:sldId id="300" r:id="rId40"/>
    <p:sldId id="296" r:id="rId41"/>
    <p:sldId id="297" r:id="rId42"/>
    <p:sldId id="298" r:id="rId43"/>
    <p:sldId id="299" r:id="rId44"/>
    <p:sldId id="263" r:id="rId45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Montserrat" panose="020B0604020202020204" charset="0"/>
      <p:regular r:id="rId52"/>
      <p:bold r:id="rId53"/>
      <p:italic r:id="rId54"/>
      <p:boldItalic r:id="rId55"/>
    </p:embeddedFont>
    <p:embeddedFont>
      <p:font typeface="Montserrat Light" panose="020B0604020202020204" charset="0"/>
      <p:regular r:id="rId56"/>
      <p:italic r:id="rId57"/>
    </p:embeddedFont>
    <p:embeddedFont>
      <p:font typeface="Montserrat Medium" panose="020B0604020202020204" charset="0"/>
      <p:regular r:id="rId58"/>
      <p:italic r:id="rId59"/>
    </p:embeddedFont>
    <p:embeddedFont>
      <p:font typeface="Montserrat SemiBold" panose="020B0604020202020204" charset="0"/>
      <p:regular r:id="rId60"/>
      <p:bold r:id="rId61"/>
      <p:italic r:id="rId62"/>
      <p:boldItalic r:id="rId6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5D0"/>
    <a:srgbClr val="253E9A"/>
    <a:srgbClr val="046EB6"/>
    <a:srgbClr val="25B8CC"/>
    <a:srgbClr val="C0559E"/>
    <a:srgbClr val="F58021"/>
    <a:srgbClr val="EC2D78"/>
    <a:srgbClr val="00FF00"/>
    <a:srgbClr val="F05C4B"/>
    <a:srgbClr val="70B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2" autoAdjust="0"/>
    <p:restoredTop sz="94660"/>
  </p:normalViewPr>
  <p:slideViewPr>
    <p:cSldViewPr snapToGrid="0">
      <p:cViewPr varScale="1">
        <p:scale>
          <a:sx n="66" d="100"/>
          <a:sy n="66" d="100"/>
        </p:scale>
        <p:origin x="9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44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95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3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86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655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15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81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02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46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48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CF9F1-54A6-4B2F-958E-67CBA8A33F0F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11A9-11D2-482F-9872-E3648ADEB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73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5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4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7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6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73.png"/><Relationship Id="rId4" Type="http://schemas.openxmlformats.org/officeDocument/2006/relationships/image" Target="../media/image6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7.png"/><Relationship Id="rId5" Type="http://schemas.openxmlformats.org/officeDocument/2006/relationships/image" Target="../media/image81.png"/><Relationship Id="rId10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6.png"/><Relationship Id="rId3" Type="http://schemas.openxmlformats.org/officeDocument/2006/relationships/image" Target="../media/image5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emf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emf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E8CF3F-77BE-E941-B7AC-892D35B6510C}"/>
              </a:ext>
            </a:extLst>
          </p:cNvPr>
          <p:cNvSpPr txBox="1"/>
          <p:nvPr/>
        </p:nvSpPr>
        <p:spPr>
          <a:xfrm>
            <a:off x="2247666" y="4620941"/>
            <a:ext cx="76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Montserrat Light" pitchFamily="2" charset="77"/>
              </a:rPr>
              <a:t>Integração de sistemas, Automação, Workflow,</a:t>
            </a:r>
          </a:p>
          <a:p>
            <a:pPr algn="ctr"/>
            <a:r>
              <a:rPr lang="pt-BR" dirty="0">
                <a:latin typeface="Montserrat Light" pitchFamily="2" charset="77"/>
              </a:rPr>
              <a:t>Colaboração, Orquestração  por Microserviços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DB119DA-D705-2E4D-9428-A4BE323EB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500"/>
          <a:stretch/>
        </p:blipFill>
        <p:spPr>
          <a:xfrm>
            <a:off x="0" y="0"/>
            <a:ext cx="1036320" cy="6858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B20EEE8-E774-F74C-BA33-D415116E2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0" b="69422"/>
          <a:stretch/>
        </p:blipFill>
        <p:spPr>
          <a:xfrm>
            <a:off x="7888204" y="0"/>
            <a:ext cx="4303795" cy="209702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D3AB32A-9959-3749-BBF7-CB6D727FF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0" t="69422"/>
          <a:stretch/>
        </p:blipFill>
        <p:spPr>
          <a:xfrm>
            <a:off x="9046464" y="4760974"/>
            <a:ext cx="3145536" cy="2097025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4F07FF4-5563-F94D-A1FD-7880300944CF}"/>
              </a:ext>
            </a:extLst>
          </p:cNvPr>
          <p:cNvGrpSpPr/>
          <p:nvPr/>
        </p:nvGrpSpPr>
        <p:grpSpPr>
          <a:xfrm>
            <a:off x="4238888" y="1133757"/>
            <a:ext cx="2837905" cy="2887689"/>
            <a:chOff x="3425023" y="1056755"/>
            <a:chExt cx="2837905" cy="2887689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D6337EB5-82EE-B34D-BD16-143C8064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005" y="1056755"/>
              <a:ext cx="2080970" cy="1038036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77201D9C-7B2B-FB4A-B8F0-A3DED2DBA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741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505066" y="357757"/>
            <a:ext cx="1407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BENEFÍCIOS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208069-154D-4F41-8F29-8342332811D1}"/>
              </a:ext>
            </a:extLst>
          </p:cNvPr>
          <p:cNvSpPr txBox="1"/>
          <p:nvPr/>
        </p:nvSpPr>
        <p:spPr>
          <a:xfrm>
            <a:off x="1701760" y="1697616"/>
            <a:ext cx="7230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Os benefícios de uma arquitetura moderna orientada a serviços (SOA), baseada em filas e suportada por múltiplas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APIs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e por um barramento multiprotocolo e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multiplataforma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.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BF5D6F5-5DE3-F040-96BE-F777CB06CCAF}"/>
              </a:ext>
            </a:extLst>
          </p:cNvPr>
          <p:cNvSpPr txBox="1"/>
          <p:nvPr/>
        </p:nvSpPr>
        <p:spPr>
          <a:xfrm rot="16200000">
            <a:off x="4945925" y="3932127"/>
            <a:ext cx="253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latin typeface="Montserrat" pitchFamily="2" charset="77"/>
              </a:rPr>
              <a:t>REDUZA</a:t>
            </a:r>
            <a:endParaRPr lang="pt-BR" sz="66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363AD7-BDC5-4F42-8D32-9171988C8ECB}"/>
              </a:ext>
            </a:extLst>
          </p:cNvPr>
          <p:cNvSpPr txBox="1"/>
          <p:nvPr/>
        </p:nvSpPr>
        <p:spPr>
          <a:xfrm>
            <a:off x="3291988" y="3149211"/>
            <a:ext cx="2206097" cy="188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 err="1">
                <a:solidFill>
                  <a:srgbClr val="0070C0"/>
                </a:solidFill>
                <a:latin typeface="Montserrat Light" pitchFamily="2" charset="77"/>
              </a:rPr>
              <a:t>APIs</a:t>
            </a:r>
            <a:endParaRPr lang="pt-BR" sz="2000" dirty="0">
              <a:solidFill>
                <a:srgbClr val="0070C0"/>
              </a:solidFill>
              <a:latin typeface="Montserrat Light" pitchFamily="2" charset="77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0070C0"/>
                </a:solidFill>
                <a:latin typeface="Montserrat Light" pitchFamily="2" charset="77"/>
              </a:rPr>
              <a:t>Protocolos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0070C0"/>
                </a:solidFill>
                <a:latin typeface="Montserrat Light" pitchFamily="2" charset="77"/>
              </a:rPr>
              <a:t>Plataformas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0070C0"/>
                </a:solidFill>
                <a:latin typeface="Montserrat Light" pitchFamily="2" charset="77"/>
              </a:rPr>
              <a:t>Desempenho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199C277-D73E-B64D-A12F-223FE67BD735}"/>
              </a:ext>
            </a:extLst>
          </p:cNvPr>
          <p:cNvSpPr txBox="1"/>
          <p:nvPr/>
        </p:nvSpPr>
        <p:spPr>
          <a:xfrm>
            <a:off x="6984430" y="3492511"/>
            <a:ext cx="220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Custos</a:t>
            </a:r>
          </a:p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Scripts/Jobs</a:t>
            </a:r>
          </a:p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Retrabalho</a:t>
            </a:r>
          </a:p>
          <a:p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CPUs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sp>
        <p:nvSpPr>
          <p:cNvPr id="6" name="Forma Livre 5">
            <a:extLst>
              <a:ext uri="{FF2B5EF4-FFF2-40B4-BE49-F238E27FC236}">
                <a16:creationId xmlns:a16="http://schemas.microsoft.com/office/drawing/2014/main" id="{6966C844-2D0B-954F-903A-ADF650E979B4}"/>
              </a:ext>
            </a:extLst>
          </p:cNvPr>
          <p:cNvSpPr/>
          <p:nvPr/>
        </p:nvSpPr>
        <p:spPr>
          <a:xfrm>
            <a:off x="2924821" y="3070490"/>
            <a:ext cx="308008" cy="2184935"/>
          </a:xfrm>
          <a:custGeom>
            <a:avLst/>
            <a:gdLst>
              <a:gd name="connsiteX0" fmla="*/ 308008 w 308008"/>
              <a:gd name="connsiteY0" fmla="*/ 0 h 2184935"/>
              <a:gd name="connsiteX1" fmla="*/ 0 w 308008"/>
              <a:gd name="connsiteY1" fmla="*/ 0 h 2184935"/>
              <a:gd name="connsiteX2" fmla="*/ 0 w 308008"/>
              <a:gd name="connsiteY2" fmla="*/ 2184935 h 2184935"/>
              <a:gd name="connsiteX3" fmla="*/ 288758 w 308008"/>
              <a:gd name="connsiteY3" fmla="*/ 2184935 h 218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008" h="2184935">
                <a:moveTo>
                  <a:pt x="308008" y="0"/>
                </a:moveTo>
                <a:lnTo>
                  <a:pt x="0" y="0"/>
                </a:lnTo>
                <a:lnTo>
                  <a:pt x="0" y="2184935"/>
                </a:lnTo>
                <a:lnTo>
                  <a:pt x="288758" y="2184935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4" name="Forma Livre 33">
            <a:extLst>
              <a:ext uri="{FF2B5EF4-FFF2-40B4-BE49-F238E27FC236}">
                <a16:creationId xmlns:a16="http://schemas.microsoft.com/office/drawing/2014/main" id="{5745CE86-6A6E-B14E-8815-46DCBD31CE97}"/>
              </a:ext>
            </a:extLst>
          </p:cNvPr>
          <p:cNvSpPr/>
          <p:nvPr/>
        </p:nvSpPr>
        <p:spPr>
          <a:xfrm>
            <a:off x="6543920" y="3070490"/>
            <a:ext cx="308008" cy="2184935"/>
          </a:xfrm>
          <a:custGeom>
            <a:avLst/>
            <a:gdLst>
              <a:gd name="connsiteX0" fmla="*/ 308008 w 308008"/>
              <a:gd name="connsiteY0" fmla="*/ 0 h 2184935"/>
              <a:gd name="connsiteX1" fmla="*/ 0 w 308008"/>
              <a:gd name="connsiteY1" fmla="*/ 0 h 2184935"/>
              <a:gd name="connsiteX2" fmla="*/ 0 w 308008"/>
              <a:gd name="connsiteY2" fmla="*/ 2184935 h 2184935"/>
              <a:gd name="connsiteX3" fmla="*/ 288758 w 308008"/>
              <a:gd name="connsiteY3" fmla="*/ 2184935 h 218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008" h="2184935">
                <a:moveTo>
                  <a:pt x="308008" y="0"/>
                </a:moveTo>
                <a:lnTo>
                  <a:pt x="0" y="0"/>
                </a:lnTo>
                <a:lnTo>
                  <a:pt x="0" y="2184935"/>
                </a:lnTo>
                <a:lnTo>
                  <a:pt x="288758" y="2184935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FF458FA-E03F-7B46-936F-492800E7D427}"/>
              </a:ext>
            </a:extLst>
          </p:cNvPr>
          <p:cNvSpPr txBox="1"/>
          <p:nvPr/>
        </p:nvSpPr>
        <p:spPr>
          <a:xfrm>
            <a:off x="2728913" y="3861898"/>
            <a:ext cx="4616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rgbClr val="0070C0"/>
                </a:solidFill>
                <a:latin typeface="Montserrat" pitchFamily="2" charset="77"/>
              </a:rPr>
              <a:t>x</a:t>
            </a:r>
            <a:endParaRPr lang="pt-BR" sz="66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8D070C9-B27A-6740-ABBD-63F636692B11}"/>
              </a:ext>
            </a:extLst>
          </p:cNvPr>
          <p:cNvSpPr txBox="1"/>
          <p:nvPr/>
        </p:nvSpPr>
        <p:spPr>
          <a:xfrm rot="16200000">
            <a:off x="1367076" y="3932126"/>
            <a:ext cx="253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latin typeface="Montserrat" pitchFamily="2" charset="77"/>
              </a:rPr>
              <a:t>MULTIPLIQUE</a:t>
            </a:r>
            <a:endParaRPr lang="pt-BR" sz="66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50C6A5A-5FD6-184B-8F6D-D466F3F5B7AE}"/>
              </a:ext>
            </a:extLst>
          </p:cNvPr>
          <p:cNvSpPr txBox="1"/>
          <p:nvPr/>
        </p:nvSpPr>
        <p:spPr>
          <a:xfrm>
            <a:off x="6319136" y="3861898"/>
            <a:ext cx="4616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  <a:latin typeface="Montserrat" pitchFamily="2" charset="77"/>
              </a:rPr>
              <a:t>-</a:t>
            </a:r>
            <a:endParaRPr lang="pt-BR" sz="6600" b="1" dirty="0">
              <a:solidFill>
                <a:srgbClr val="0070C0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940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505066" y="357757"/>
            <a:ext cx="1735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INTEGRAÇÃO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208069-154D-4F41-8F29-8342332811D1}"/>
              </a:ext>
            </a:extLst>
          </p:cNvPr>
          <p:cNvSpPr txBox="1"/>
          <p:nvPr/>
        </p:nvSpPr>
        <p:spPr>
          <a:xfrm>
            <a:off x="3155380" y="985491"/>
            <a:ext cx="569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Barramento de Interconectividade Corporativa (</a:t>
            </a:r>
            <a:r>
              <a:rPr lang="pt-B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Q-Ware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ESB)</a:t>
            </a:r>
          </a:p>
        </p:txBody>
      </p:sp>
      <p:pic>
        <p:nvPicPr>
          <p:cNvPr id="7" name="Imagem 6" descr="Uma imagem contendo captura de tela, equipamentos eletrônicos&#10;&#10;Descrição gerada automaticamente">
            <a:extLst>
              <a:ext uri="{FF2B5EF4-FFF2-40B4-BE49-F238E27FC236}">
                <a16:creationId xmlns:a16="http://schemas.microsoft.com/office/drawing/2014/main" id="{989BFB22-6515-FA4E-8C7B-14B77106D8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60" y="2160794"/>
            <a:ext cx="2519420" cy="2074294"/>
          </a:xfrm>
          <a:prstGeom prst="rect">
            <a:avLst/>
          </a:prstGeom>
        </p:spPr>
      </p:pic>
      <p:pic>
        <p:nvPicPr>
          <p:cNvPr id="9" name="Imagem 8" descr="Uma imagem contendo objeto&#10;&#10;Descrição gerada automaticamente">
            <a:extLst>
              <a:ext uri="{FF2B5EF4-FFF2-40B4-BE49-F238E27FC236}">
                <a16:creationId xmlns:a16="http://schemas.microsoft.com/office/drawing/2014/main" id="{180B8A36-6E2A-BD4A-AA63-8E3E12E753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2780">
            <a:off x="4642143" y="2038123"/>
            <a:ext cx="1772416" cy="218112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EF1AD390-4FC5-2147-A3FE-B930F826ED4C}"/>
              </a:ext>
            </a:extLst>
          </p:cNvPr>
          <p:cNvSpPr txBox="1"/>
          <p:nvPr/>
        </p:nvSpPr>
        <p:spPr>
          <a:xfrm>
            <a:off x="5072765" y="2647309"/>
            <a:ext cx="1261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70C0"/>
                </a:solidFill>
                <a:latin typeface="Montserrat" pitchFamily="2" charset="77"/>
              </a:rPr>
              <a:t>Q-WARE SERVER</a:t>
            </a:r>
            <a:endParaRPr lang="pt-BR" sz="44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0E46F8-67B2-6245-A8D7-CF19BECD546C}"/>
              </a:ext>
            </a:extLst>
          </p:cNvPr>
          <p:cNvSpPr txBox="1"/>
          <p:nvPr/>
        </p:nvSpPr>
        <p:spPr>
          <a:xfrm>
            <a:off x="4966401" y="3101292"/>
            <a:ext cx="147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Fila | Usuários</a:t>
            </a:r>
          </a:p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Logs | Controle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DCFE26-B01F-E949-8B96-948E080DF654}"/>
              </a:ext>
            </a:extLst>
          </p:cNvPr>
          <p:cNvSpPr txBox="1"/>
          <p:nvPr/>
        </p:nvSpPr>
        <p:spPr>
          <a:xfrm rot="16200000">
            <a:off x="2988652" y="3438505"/>
            <a:ext cx="1805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70C0"/>
                </a:solidFill>
                <a:latin typeface="Montserrat" pitchFamily="2" charset="77"/>
              </a:rPr>
              <a:t>COLABORAÇÃO</a:t>
            </a:r>
            <a:endParaRPr lang="pt-BR" sz="44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7780080-3E9E-4F4C-A607-23D96736F212}"/>
              </a:ext>
            </a:extLst>
          </p:cNvPr>
          <p:cNvSpPr txBox="1"/>
          <p:nvPr/>
        </p:nvSpPr>
        <p:spPr>
          <a:xfrm>
            <a:off x="2201528" y="2554043"/>
            <a:ext cx="1489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B0F0"/>
                </a:solidFill>
                <a:latin typeface="Montserrat" pitchFamily="2" charset="77"/>
              </a:rPr>
              <a:t>Automação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48A18D-805B-964A-B168-5CF8137CA40D}"/>
              </a:ext>
            </a:extLst>
          </p:cNvPr>
          <p:cNvSpPr txBox="1"/>
          <p:nvPr/>
        </p:nvSpPr>
        <p:spPr>
          <a:xfrm>
            <a:off x="1768872" y="3025681"/>
            <a:ext cx="192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F58021"/>
                </a:solidFill>
                <a:latin typeface="Montserrat" pitchFamily="2" charset="77"/>
              </a:rPr>
              <a:t>Migração de dados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C1A148-2FCC-2942-B0E4-DBB533E76126}"/>
              </a:ext>
            </a:extLst>
          </p:cNvPr>
          <p:cNvSpPr txBox="1"/>
          <p:nvPr/>
        </p:nvSpPr>
        <p:spPr>
          <a:xfrm>
            <a:off x="1133603" y="3439567"/>
            <a:ext cx="2576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7030A0"/>
                </a:solidFill>
                <a:latin typeface="Montserrat" pitchFamily="2" charset="77"/>
              </a:rPr>
              <a:t>Gestão do Conhecimento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C4BF41D-ADED-364E-98E8-9D98A1C5C9AA}"/>
              </a:ext>
            </a:extLst>
          </p:cNvPr>
          <p:cNvSpPr txBox="1"/>
          <p:nvPr/>
        </p:nvSpPr>
        <p:spPr>
          <a:xfrm>
            <a:off x="4615724" y="4603993"/>
            <a:ext cx="194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70C0"/>
                </a:solidFill>
                <a:latin typeface="Montserrat" pitchFamily="2" charset="77"/>
              </a:rPr>
              <a:t>REPOSITÓRIO</a:t>
            </a:r>
            <a:endParaRPr lang="pt-BR" sz="44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32" name="Forma Livre 31">
            <a:extLst>
              <a:ext uri="{FF2B5EF4-FFF2-40B4-BE49-F238E27FC236}">
                <a16:creationId xmlns:a16="http://schemas.microsoft.com/office/drawing/2014/main" id="{26E3C6A3-159E-204F-8103-82413E3B6514}"/>
              </a:ext>
            </a:extLst>
          </p:cNvPr>
          <p:cNvSpPr/>
          <p:nvPr/>
        </p:nvSpPr>
        <p:spPr>
          <a:xfrm rot="10800000">
            <a:off x="3522891" y="2413275"/>
            <a:ext cx="86583" cy="2244401"/>
          </a:xfrm>
          <a:custGeom>
            <a:avLst/>
            <a:gdLst>
              <a:gd name="connsiteX0" fmla="*/ 308008 w 308008"/>
              <a:gd name="connsiteY0" fmla="*/ 0 h 2184935"/>
              <a:gd name="connsiteX1" fmla="*/ 0 w 308008"/>
              <a:gd name="connsiteY1" fmla="*/ 0 h 2184935"/>
              <a:gd name="connsiteX2" fmla="*/ 0 w 308008"/>
              <a:gd name="connsiteY2" fmla="*/ 2184935 h 2184935"/>
              <a:gd name="connsiteX3" fmla="*/ 288758 w 308008"/>
              <a:gd name="connsiteY3" fmla="*/ 2184935 h 218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008" h="2184935">
                <a:moveTo>
                  <a:pt x="308008" y="0"/>
                </a:moveTo>
                <a:lnTo>
                  <a:pt x="0" y="0"/>
                </a:lnTo>
                <a:lnTo>
                  <a:pt x="0" y="2184935"/>
                </a:lnTo>
                <a:lnTo>
                  <a:pt x="288758" y="2184935"/>
                </a:ln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7DEE874-4771-D746-AC9E-7318004C212F}"/>
              </a:ext>
            </a:extLst>
          </p:cNvPr>
          <p:cNvCxnSpPr>
            <a:cxnSpLocks/>
          </p:cNvCxnSpPr>
          <p:nvPr/>
        </p:nvCxnSpPr>
        <p:spPr>
          <a:xfrm>
            <a:off x="4163118" y="2376359"/>
            <a:ext cx="0" cy="228131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5F679EA-96A9-374C-86F9-55BD7D9DA796}"/>
              </a:ext>
            </a:extLst>
          </p:cNvPr>
          <p:cNvCxnSpPr>
            <a:cxnSpLocks/>
          </p:cNvCxnSpPr>
          <p:nvPr/>
        </p:nvCxnSpPr>
        <p:spPr>
          <a:xfrm flipH="1">
            <a:off x="4263115" y="3332124"/>
            <a:ext cx="730223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5E5EC7A9-A658-894E-8BDC-B11E36051C5B}"/>
              </a:ext>
            </a:extLst>
          </p:cNvPr>
          <p:cNvCxnSpPr>
            <a:cxnSpLocks/>
          </p:cNvCxnSpPr>
          <p:nvPr/>
        </p:nvCxnSpPr>
        <p:spPr>
          <a:xfrm>
            <a:off x="5616411" y="3980381"/>
            <a:ext cx="1" cy="57697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31D3830F-DA7E-1949-8EA3-AB73A455BA59}"/>
              </a:ext>
            </a:extLst>
          </p:cNvPr>
          <p:cNvSpPr/>
          <p:nvPr/>
        </p:nvSpPr>
        <p:spPr>
          <a:xfrm>
            <a:off x="4793702" y="4603993"/>
            <a:ext cx="1611758" cy="307777"/>
          </a:xfrm>
          <a:prstGeom prst="roundRect">
            <a:avLst>
              <a:gd name="adj" fmla="val 50000"/>
            </a:avLst>
          </a:prstGeom>
          <a:noFill/>
          <a:ln cap="rnd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9D55F5B5-99ED-924B-9706-DD12CDD63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5376" y="5179685"/>
            <a:ext cx="468897" cy="56944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766FCD1-E4B2-FD43-9ECD-EC4263C91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780" y="5190121"/>
            <a:ext cx="450662" cy="596519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508F369-56CC-9D49-8689-B31733775C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4305" y="5188725"/>
            <a:ext cx="477763" cy="625063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FB56C9CB-863F-8144-B547-FE6EA75FDB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4889" y="5194898"/>
            <a:ext cx="577657" cy="605073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A3828D6A-6DA8-684B-9EAD-ED1867438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5163" y="5190406"/>
            <a:ext cx="402829" cy="510882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7B4A5A81-231C-E747-8765-3817AAD93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2891" y="5137147"/>
            <a:ext cx="689770" cy="676641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0823AB0B-DC9E-4645-BD0F-E28A906A40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7938" y="5169163"/>
            <a:ext cx="595818" cy="648928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AC9AF13-108C-E043-AD28-AE84946D2E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2308" y="5169163"/>
            <a:ext cx="630659" cy="68087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DCF7A902-69F8-D44A-9C55-43655E8806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74409" y="5128777"/>
            <a:ext cx="681919" cy="661196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863E0D91-248A-554A-8F36-04EAB4DE1A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86032" y="5192493"/>
            <a:ext cx="498112" cy="54159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D185ED26-2275-3F42-B91F-352A46A1825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23771" y="5176020"/>
            <a:ext cx="498112" cy="62471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874FB7AF-27D5-8E43-9636-B197909FF19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15646" y="5799971"/>
            <a:ext cx="490885" cy="575423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842A0425-B4C4-AB45-ABF7-D72D89D630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81444" y="5794947"/>
            <a:ext cx="448394" cy="5685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BFE0C562-EFF5-E745-916C-291711F3592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72735" y="5815534"/>
            <a:ext cx="548210" cy="626613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62AD94A4-B5B8-6D41-99C2-C91D5DA5E4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37708" y="5823244"/>
            <a:ext cx="593501" cy="607195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E346E766-E8CA-004B-B7AB-0C67A3E96A1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57680" y="5813788"/>
            <a:ext cx="541095" cy="558611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38970393-95A7-984B-885B-ED213018960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43901" y="5822654"/>
            <a:ext cx="425542" cy="56038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29D09C7C-D7EC-2047-ACDB-D082155AD98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24848" y="5822796"/>
            <a:ext cx="520725" cy="614484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E5B44C6-6890-A04B-935E-814C51D6AFF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30592" y="5845158"/>
            <a:ext cx="681919" cy="623966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E9555D18-9B8B-D34F-BACB-27757FF8DCF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15666" y="5855470"/>
            <a:ext cx="489421" cy="541458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63C48DCF-9FB1-9348-A2EA-CD2F1506F24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10501" y="5837972"/>
            <a:ext cx="752963" cy="737025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80064372-4961-CB4B-927A-4C9E98DBFDB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00837" y="5831994"/>
            <a:ext cx="507926" cy="598446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59E820AC-6625-F243-A4EF-5D710BC0CF7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94039" y="5812217"/>
            <a:ext cx="455059" cy="556254"/>
          </a:xfrm>
          <a:prstGeom prst="rect">
            <a:avLst/>
          </a:prstGeom>
        </p:spPr>
      </p:pic>
      <p:sp>
        <p:nvSpPr>
          <p:cNvPr id="66" name="CaixaDeTexto 65">
            <a:extLst>
              <a:ext uri="{FF2B5EF4-FFF2-40B4-BE49-F238E27FC236}">
                <a16:creationId xmlns:a16="http://schemas.microsoft.com/office/drawing/2014/main" id="{6A1F3BAD-FA1A-5648-B92B-F872B6D156DA}"/>
              </a:ext>
            </a:extLst>
          </p:cNvPr>
          <p:cNvSpPr txBox="1"/>
          <p:nvPr/>
        </p:nvSpPr>
        <p:spPr>
          <a:xfrm>
            <a:off x="6376712" y="2430435"/>
            <a:ext cx="262010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FDS Monitor</a:t>
            </a:r>
          </a:p>
          <a:p>
            <a:pPr algn="ctr"/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Q-Ware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Manager</a:t>
            </a:r>
          </a:p>
          <a:p>
            <a:pPr algn="ctr"/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Command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Proc. Manager</a:t>
            </a:r>
          </a:p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Service Agenda Manager</a:t>
            </a:r>
          </a:p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FDS Explorer</a:t>
            </a:r>
          </a:p>
          <a:p>
            <a:pPr algn="ctr"/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Q-Ware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Monitor</a:t>
            </a:r>
          </a:p>
          <a:p>
            <a:pPr algn="ctr"/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Q-Ware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185943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FDS/390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no IBM </a:t>
            </a:r>
            <a:r>
              <a:rPr lang="pt-BR" sz="1400" b="1" dirty="0" err="1">
                <a:solidFill>
                  <a:schemeClr val="bg1"/>
                </a:solidFill>
                <a:latin typeface="Montserrat" pitchFamily="2" charset="77"/>
              </a:rPr>
              <a:t>z</a:t>
            </a:r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/OS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1265127" y="2397516"/>
            <a:ext cx="2254685" cy="3144032"/>
          </a:xfrm>
          <a:prstGeom prst="roundRect">
            <a:avLst>
              <a:gd name="adj" fmla="val 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Compressão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Retomada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 de banda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Prioridade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Agendas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Filas</a:t>
            </a:r>
          </a:p>
          <a:p>
            <a:pPr algn="ctr">
              <a:lnSpc>
                <a:spcPct val="150000"/>
              </a:lnSpc>
            </a:pPr>
            <a:r>
              <a:rPr lang="pt-BR" sz="10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Multi-threads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pt-BR" sz="10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Múlti</a:t>
            </a: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-processos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6D04EDD8-3C22-DE41-8131-D7E7A5AE02A6}"/>
              </a:ext>
            </a:extLst>
          </p:cNvPr>
          <p:cNvSpPr/>
          <p:nvPr/>
        </p:nvSpPr>
        <p:spPr>
          <a:xfrm>
            <a:off x="1265127" y="2185000"/>
            <a:ext cx="2254685" cy="46663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58021"/>
              </a:gs>
              <a:gs pos="99000">
                <a:srgbClr val="EC2D78"/>
              </a:gs>
            </a:gsLst>
            <a:lin ang="5400000" scaled="1"/>
          </a:gradFill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bg1"/>
                </a:solidFill>
                <a:latin typeface="Montserrat" pitchFamily="2" charset="77"/>
              </a:rPr>
              <a:t>DESEMPENHO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217098FC-94D7-2642-899B-7AAEE8C1D30E}"/>
              </a:ext>
            </a:extLst>
          </p:cNvPr>
          <p:cNvSpPr/>
          <p:nvPr/>
        </p:nvSpPr>
        <p:spPr>
          <a:xfrm>
            <a:off x="3657598" y="2397516"/>
            <a:ext cx="2254685" cy="3144032"/>
          </a:xfrm>
          <a:prstGeom prst="roundRect">
            <a:avLst>
              <a:gd name="adj" fmla="val 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Criptografia forte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Certificação digital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 de acesso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Autenticação e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autorização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Auditoria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Máscaras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AA224CF0-B615-7A41-8804-D80979B35EF6}"/>
              </a:ext>
            </a:extLst>
          </p:cNvPr>
          <p:cNvSpPr/>
          <p:nvPr/>
        </p:nvSpPr>
        <p:spPr>
          <a:xfrm>
            <a:off x="3657598" y="2185000"/>
            <a:ext cx="2254685" cy="46663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58021"/>
              </a:gs>
              <a:gs pos="99000">
                <a:srgbClr val="EC2D78"/>
              </a:gs>
            </a:gsLst>
            <a:lin ang="5400000" scaled="1"/>
          </a:gradFill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bg1"/>
                </a:solidFill>
                <a:latin typeface="Montserrat" pitchFamily="2" charset="77"/>
              </a:rPr>
              <a:t>SEGURANÇA</a:t>
            </a:r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68EE090B-9194-9742-906A-543C56E62A22}"/>
              </a:ext>
            </a:extLst>
          </p:cNvPr>
          <p:cNvSpPr/>
          <p:nvPr/>
        </p:nvSpPr>
        <p:spPr>
          <a:xfrm>
            <a:off x="6050069" y="2397516"/>
            <a:ext cx="2254685" cy="3144032"/>
          </a:xfrm>
          <a:prstGeom prst="roundRect">
            <a:avLst>
              <a:gd name="adj" fmla="val 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10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Hash</a:t>
            </a: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(md5,sha)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Garantia de entrega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Tratamento de erros</a:t>
            </a: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Pós-processamento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835B343D-188B-5146-BB09-24D98741378F}"/>
              </a:ext>
            </a:extLst>
          </p:cNvPr>
          <p:cNvSpPr/>
          <p:nvPr/>
        </p:nvSpPr>
        <p:spPr>
          <a:xfrm>
            <a:off x="6050069" y="2185000"/>
            <a:ext cx="2254685" cy="46663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58021"/>
              </a:gs>
              <a:gs pos="99000">
                <a:srgbClr val="EC2D78"/>
              </a:gs>
            </a:gsLst>
            <a:lin ang="5400000" scaled="1"/>
          </a:gradFill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bg1"/>
                </a:solidFill>
                <a:latin typeface="Montserrat" pitchFamily="2" charset="77"/>
              </a:rPr>
              <a:t>INTEGRIDADE</a:t>
            </a: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E15995BC-FC48-E046-9659-7057FEC9CC2C}"/>
              </a:ext>
            </a:extLst>
          </p:cNvPr>
          <p:cNvSpPr/>
          <p:nvPr/>
        </p:nvSpPr>
        <p:spPr>
          <a:xfrm>
            <a:off x="8430014" y="2397516"/>
            <a:ext cx="2254685" cy="3144032"/>
          </a:xfrm>
          <a:prstGeom prst="roundRect">
            <a:avLst>
              <a:gd name="adj" fmla="val 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10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Plugins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Processos pós e </a:t>
            </a:r>
            <a:r>
              <a:rPr lang="pt-BR" sz="10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pré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Linhas de comando</a:t>
            </a:r>
          </a:p>
          <a:p>
            <a:pPr algn="ctr">
              <a:lnSpc>
                <a:spcPct val="150000"/>
              </a:lnSpc>
            </a:pPr>
            <a:r>
              <a:rPr lang="pt-BR" sz="10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APIs</a:t>
            </a:r>
            <a:endParaRPr lang="pt-BR" sz="105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Interfaces de gerência</a:t>
            </a: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D94000BC-BFD0-7B43-B6FC-BE603C4D9A5C}"/>
              </a:ext>
            </a:extLst>
          </p:cNvPr>
          <p:cNvSpPr/>
          <p:nvPr/>
        </p:nvSpPr>
        <p:spPr>
          <a:xfrm>
            <a:off x="8430014" y="2185000"/>
            <a:ext cx="2254685" cy="46663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58021"/>
              </a:gs>
              <a:gs pos="99000">
                <a:srgbClr val="EC2D78"/>
              </a:gs>
            </a:gsLst>
            <a:lin ang="5400000" scaled="1"/>
          </a:gradFill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bg1"/>
                </a:solidFill>
                <a:latin typeface="Montserrat" pitchFamily="2" charset="77"/>
              </a:rPr>
              <a:t>SIMPLICIDADE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96E943-50F4-7F4A-9BA6-DDC68E4256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90" y="1219923"/>
            <a:ext cx="1946421" cy="6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2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Módulos Específicos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1930086" y="3792581"/>
            <a:ext cx="1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Secure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itchFamily="2" charset="77"/>
            </a:endParaRPr>
          </a:p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FTP Server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4305300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FTP Padrão</a:t>
            </a:r>
          </a:p>
        </p:txBody>
      </p:sp>
      <p:pic>
        <p:nvPicPr>
          <p:cNvPr id="5" name="Imagem 4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0374E079-4BB1-1547-A477-33457C99A4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629" y="2649119"/>
            <a:ext cx="1001265" cy="1001265"/>
          </a:xfrm>
          <a:prstGeom prst="rect">
            <a:avLst/>
          </a:prstGeom>
        </p:spPr>
      </p:pic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01A9186-90BD-0541-9EE1-60740F5FD29D}"/>
              </a:ext>
            </a:extLst>
          </p:cNvPr>
          <p:cNvSpPr/>
          <p:nvPr/>
        </p:nvSpPr>
        <p:spPr>
          <a:xfrm>
            <a:off x="5640889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Conexões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passivas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ou ativas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A6342517-4DA2-B54C-A75F-2966FD6C00CE}"/>
              </a:ext>
            </a:extLst>
          </p:cNvPr>
          <p:cNvSpPr/>
          <p:nvPr/>
        </p:nvSpPr>
        <p:spPr>
          <a:xfrm>
            <a:off x="6976478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Históricos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transacionais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B51CE12C-7554-5444-8636-AE8151A33FAF}"/>
              </a:ext>
            </a:extLst>
          </p:cNvPr>
          <p:cNvSpPr/>
          <p:nvPr/>
        </p:nvSpPr>
        <p:spPr>
          <a:xfrm>
            <a:off x="4305300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Execução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processos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pós,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pré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plugins</a:t>
            </a:r>
            <a:endParaRPr lang="pt-BR" sz="10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B4D9126D-E10B-F64A-A84D-BBE2D58F1609}"/>
              </a:ext>
            </a:extLst>
          </p:cNvPr>
          <p:cNvSpPr/>
          <p:nvPr/>
        </p:nvSpPr>
        <p:spPr>
          <a:xfrm>
            <a:off x="5639322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Protocolos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FTPS e SFTP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(certificação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digital)</a:t>
            </a: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CC76FB51-73C4-1A44-A7E0-864AA29DDC55}"/>
              </a:ext>
            </a:extLst>
          </p:cNvPr>
          <p:cNvSpPr/>
          <p:nvPr/>
        </p:nvSpPr>
        <p:spPr>
          <a:xfrm>
            <a:off x="7004659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Retomada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(se o cliente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suportar)</a:t>
            </a: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801FBF6D-278C-8940-AC74-A7FA9B057A8E}"/>
              </a:ext>
            </a:extLst>
          </p:cNvPr>
          <p:cNvSpPr/>
          <p:nvPr/>
        </p:nvSpPr>
        <p:spPr>
          <a:xfrm>
            <a:off x="4305300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banda</a:t>
            </a:r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5031BF0B-4B95-FE46-8D31-4444031F2154}"/>
              </a:ext>
            </a:extLst>
          </p:cNvPr>
          <p:cNvSpPr/>
          <p:nvPr/>
        </p:nvSpPr>
        <p:spPr>
          <a:xfrm>
            <a:off x="5651848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Logs para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auditoria 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rastreamento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eventos</a:t>
            </a:r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C1DB4584-907E-7C43-BBEE-4548A04A8B84}"/>
              </a:ext>
            </a:extLst>
          </p:cNvPr>
          <p:cNvSpPr/>
          <p:nvPr/>
        </p:nvSpPr>
        <p:spPr>
          <a:xfrm>
            <a:off x="7010922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acesso,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segurança 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autenticação</a:t>
            </a:r>
          </a:p>
        </p:txBody>
      </p:sp>
    </p:spTree>
    <p:extLst>
      <p:ext uri="{BB962C8B-B14F-4D97-AF65-F5344CB8AC3E}">
        <p14:creationId xmlns:p14="http://schemas.microsoft.com/office/powerpoint/2010/main" val="221079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Módulos Específicos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1930086" y="3500573"/>
            <a:ext cx="1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Q-ware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 Odette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4305300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Protocolo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Odette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Padrão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(1.0, 1.3 e 2.0)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01A9186-90BD-0541-9EE1-60740F5FD29D}"/>
              </a:ext>
            </a:extLst>
          </p:cNvPr>
          <p:cNvSpPr/>
          <p:nvPr/>
        </p:nvSpPr>
        <p:spPr>
          <a:xfrm>
            <a:off x="5640889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Sem limite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partners</a:t>
            </a:r>
            <a:endParaRPr lang="pt-BR" sz="10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A6342517-4DA2-B54C-A75F-2966FD6C00CE}"/>
              </a:ext>
            </a:extLst>
          </p:cNvPr>
          <p:cNvSpPr/>
          <p:nvPr/>
        </p:nvSpPr>
        <p:spPr>
          <a:xfrm>
            <a:off x="6976478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Históricos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transacionais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B51CE12C-7554-5444-8636-AE8151A33FAF}"/>
              </a:ext>
            </a:extLst>
          </p:cNvPr>
          <p:cNvSpPr/>
          <p:nvPr/>
        </p:nvSpPr>
        <p:spPr>
          <a:xfrm>
            <a:off x="4305300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Execução de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processos pós,</a:t>
            </a:r>
          </a:p>
          <a:p>
            <a:pPr algn="ctr"/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pré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 de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plugins</a:t>
            </a:r>
            <a:endParaRPr lang="pt-BR" sz="10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B4D9126D-E10B-F64A-A84D-BBE2D58F1609}"/>
              </a:ext>
            </a:extLst>
          </p:cNvPr>
          <p:cNvSpPr/>
          <p:nvPr/>
        </p:nvSpPr>
        <p:spPr>
          <a:xfrm>
            <a:off x="5639322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Modos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cliente 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servidor</a:t>
            </a: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CC76FB51-73C4-1A44-A7E0-864AA29DDC55}"/>
              </a:ext>
            </a:extLst>
          </p:cNvPr>
          <p:cNvSpPr/>
          <p:nvPr/>
        </p:nvSpPr>
        <p:spPr>
          <a:xfrm>
            <a:off x="7004659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banda</a:t>
            </a: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801FBF6D-278C-8940-AC74-A7FA9B057A8E}"/>
              </a:ext>
            </a:extLst>
          </p:cNvPr>
          <p:cNvSpPr/>
          <p:nvPr/>
        </p:nvSpPr>
        <p:spPr>
          <a:xfrm>
            <a:off x="4305300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Compressão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 criptografia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forte</a:t>
            </a:r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5031BF0B-4B95-FE46-8D31-4444031F2154}"/>
              </a:ext>
            </a:extLst>
          </p:cNvPr>
          <p:cNvSpPr/>
          <p:nvPr/>
        </p:nvSpPr>
        <p:spPr>
          <a:xfrm>
            <a:off x="5651848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Logs para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auditoria 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rastreamento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eventos</a:t>
            </a:r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C1DB4584-907E-7C43-BBEE-4548A04A8B84}"/>
              </a:ext>
            </a:extLst>
          </p:cNvPr>
          <p:cNvSpPr/>
          <p:nvPr/>
        </p:nvSpPr>
        <p:spPr>
          <a:xfrm>
            <a:off x="7010922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acesso,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segurança 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autenticação</a:t>
            </a:r>
          </a:p>
        </p:txBody>
      </p:sp>
      <p:pic>
        <p:nvPicPr>
          <p:cNvPr id="6" name="Imagem 5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ADFD3FE-9558-0E48-8937-A4F803CECD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628" y="2427735"/>
            <a:ext cx="1001265" cy="10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3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Módulos Específicos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1930086" y="3500573"/>
            <a:ext cx="1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HTTP</a:t>
            </a:r>
          </a:p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Server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4305300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HTTPS 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HTTP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01A9186-90BD-0541-9EE1-60740F5FD29D}"/>
              </a:ext>
            </a:extLst>
          </p:cNvPr>
          <p:cNvSpPr/>
          <p:nvPr/>
        </p:nvSpPr>
        <p:spPr>
          <a:xfrm>
            <a:off x="5640889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Retomada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A6342517-4DA2-B54C-A75F-2966FD6C00CE}"/>
              </a:ext>
            </a:extLst>
          </p:cNvPr>
          <p:cNvSpPr/>
          <p:nvPr/>
        </p:nvSpPr>
        <p:spPr>
          <a:xfrm>
            <a:off x="6976478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Interface de usuário padrão de acesso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B51CE12C-7554-5444-8636-AE8151A33FAF}"/>
              </a:ext>
            </a:extLst>
          </p:cNvPr>
          <p:cNvSpPr/>
          <p:nvPr/>
        </p:nvSpPr>
        <p:spPr>
          <a:xfrm>
            <a:off x="4305300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Integração com interfaces ou programas do usuário</a:t>
            </a: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B4D9126D-E10B-F64A-A84D-BBE2D58F1609}"/>
              </a:ext>
            </a:extLst>
          </p:cNvPr>
          <p:cNvSpPr/>
          <p:nvPr/>
        </p:nvSpPr>
        <p:spPr>
          <a:xfrm>
            <a:off x="5639322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Execução de processos pós,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pré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 de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plugins</a:t>
            </a:r>
            <a:endParaRPr lang="pt-BR" sz="10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CC76FB51-73C4-1A44-A7E0-864AA29DDC55}"/>
              </a:ext>
            </a:extLst>
          </p:cNvPr>
          <p:cNvSpPr/>
          <p:nvPr/>
        </p:nvSpPr>
        <p:spPr>
          <a:xfrm>
            <a:off x="7004659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banda</a:t>
            </a: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801FBF6D-278C-8940-AC74-A7FA9B057A8E}"/>
              </a:ext>
            </a:extLst>
          </p:cNvPr>
          <p:cNvSpPr/>
          <p:nvPr/>
        </p:nvSpPr>
        <p:spPr>
          <a:xfrm>
            <a:off x="4305300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Compressão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 criptografia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forte</a:t>
            </a:r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5031BF0B-4B95-FE46-8D31-4444031F2154}"/>
              </a:ext>
            </a:extLst>
          </p:cNvPr>
          <p:cNvSpPr/>
          <p:nvPr/>
        </p:nvSpPr>
        <p:spPr>
          <a:xfrm>
            <a:off x="5651848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Logs para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auditoria 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rastreamento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eventos</a:t>
            </a:r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C1DB4584-907E-7C43-BBEE-4548A04A8B84}"/>
              </a:ext>
            </a:extLst>
          </p:cNvPr>
          <p:cNvSpPr/>
          <p:nvPr/>
        </p:nvSpPr>
        <p:spPr>
          <a:xfrm>
            <a:off x="7010922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de acesso,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segurança 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autenticação</a:t>
            </a:r>
          </a:p>
        </p:txBody>
      </p:sp>
      <p:pic>
        <p:nvPicPr>
          <p:cNvPr id="5" name="Imagem 4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40397727-4008-F34E-8CFC-236BFE9D1F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15" y="2529935"/>
            <a:ext cx="827492" cy="8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3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Módulos Específicos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1930086" y="3500573"/>
            <a:ext cx="1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z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/OS </a:t>
            </a:r>
            <a:r>
              <a:rPr lang="pt-B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Sysout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itchFamily="2" charset="77"/>
            </a:endParaRPr>
          </a:p>
          <a:p>
            <a:pPr algn="ctr"/>
            <a:r>
              <a:rPr lang="pt-B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Tracker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4305300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Captura até 7 classes de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sysouts</a:t>
            </a:r>
            <a:endParaRPr lang="pt-BR" sz="10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6" name="Imagem 5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61C960A-7551-C74B-9494-F5BB74DB8D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36" y="2272953"/>
            <a:ext cx="1192943" cy="1192943"/>
          </a:xfrm>
          <a:prstGeom prst="rect">
            <a:avLst/>
          </a:prstGeom>
        </p:spPr>
      </p:pic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F52D1392-F4F3-AB4E-8BD0-9A7C71A8F35B}"/>
              </a:ext>
            </a:extLst>
          </p:cNvPr>
          <p:cNvSpPr/>
          <p:nvPr/>
        </p:nvSpPr>
        <p:spPr>
          <a:xfrm>
            <a:off x="5639321" y="1293272"/>
            <a:ext cx="2502597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Armazenamento no QWCFP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(ciclo de vida)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BD96280F-66B7-0E47-8AC2-6F9727501AAF}"/>
              </a:ext>
            </a:extLst>
          </p:cNvPr>
          <p:cNvSpPr/>
          <p:nvPr/>
        </p:nvSpPr>
        <p:spPr>
          <a:xfrm>
            <a:off x="8307366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Visualização de cada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sysout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do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job</a:t>
            </a:r>
            <a:endParaRPr lang="pt-BR" sz="10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229B7FF9-4D12-B346-B05D-E15CEC66DD6E}"/>
              </a:ext>
            </a:extLst>
          </p:cNvPr>
          <p:cNvSpPr/>
          <p:nvPr/>
        </p:nvSpPr>
        <p:spPr>
          <a:xfrm>
            <a:off x="4305300" y="2608505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Filtros para seleção de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jobs</a:t>
            </a:r>
            <a:endParaRPr lang="pt-BR" sz="10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7240D2E0-E358-BB41-8D2C-DDC833F34835}"/>
              </a:ext>
            </a:extLst>
          </p:cNvPr>
          <p:cNvSpPr/>
          <p:nvPr/>
        </p:nvSpPr>
        <p:spPr>
          <a:xfrm>
            <a:off x="5639322" y="2608505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Busca textual</a:t>
            </a:r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419BED8A-33FA-3A40-A1DC-DE764CDDD693}"/>
              </a:ext>
            </a:extLst>
          </p:cNvPr>
          <p:cNvSpPr/>
          <p:nvPr/>
        </p:nvSpPr>
        <p:spPr>
          <a:xfrm>
            <a:off x="6992132" y="2608505"/>
            <a:ext cx="2502597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Resumo da execução com os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condition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codes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de cada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step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 mensagens de erro</a:t>
            </a:r>
          </a:p>
        </p:txBody>
      </p:sp>
      <p:sp>
        <p:nvSpPr>
          <p:cNvPr id="34" name="Retângulo Arredondado 33">
            <a:extLst>
              <a:ext uri="{FF2B5EF4-FFF2-40B4-BE49-F238E27FC236}">
                <a16:creationId xmlns:a16="http://schemas.microsoft.com/office/drawing/2014/main" id="{44BF9B24-9358-B940-A141-F274C86FE630}"/>
              </a:ext>
            </a:extLst>
          </p:cNvPr>
          <p:cNvSpPr/>
          <p:nvPr/>
        </p:nvSpPr>
        <p:spPr>
          <a:xfrm>
            <a:off x="4305300" y="3930001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Visualização em interface WEB moderna</a:t>
            </a:r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D8CAFA93-B3C0-8E4E-9166-81AC4244B067}"/>
              </a:ext>
            </a:extLst>
          </p:cNvPr>
          <p:cNvSpPr/>
          <p:nvPr/>
        </p:nvSpPr>
        <p:spPr>
          <a:xfrm>
            <a:off x="5639322" y="3930001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Contabilização de tempos de sala e CPU</a:t>
            </a:r>
          </a:p>
        </p:txBody>
      </p:sp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4516791F-0553-044B-B681-4A5531D5401C}"/>
              </a:ext>
            </a:extLst>
          </p:cNvPr>
          <p:cNvSpPr/>
          <p:nvPr/>
        </p:nvSpPr>
        <p:spPr>
          <a:xfrm>
            <a:off x="6992133" y="3930001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Gráficos de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consumo</a:t>
            </a:r>
          </a:p>
        </p:txBody>
      </p:sp>
      <p:sp>
        <p:nvSpPr>
          <p:cNvPr id="41" name="Retângulo Arredondado 40">
            <a:extLst>
              <a:ext uri="{FF2B5EF4-FFF2-40B4-BE49-F238E27FC236}">
                <a16:creationId xmlns:a16="http://schemas.microsoft.com/office/drawing/2014/main" id="{24CA8ADE-2B0A-474B-B90B-4752032D1450}"/>
              </a:ext>
            </a:extLst>
          </p:cNvPr>
          <p:cNvSpPr/>
          <p:nvPr/>
        </p:nvSpPr>
        <p:spPr>
          <a:xfrm>
            <a:off x="8307366" y="3930001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Visualização em cores para destacar erros</a:t>
            </a:r>
          </a:p>
        </p:txBody>
      </p:sp>
    </p:spTree>
    <p:extLst>
      <p:ext uri="{BB962C8B-B14F-4D97-AF65-F5344CB8AC3E}">
        <p14:creationId xmlns:p14="http://schemas.microsoft.com/office/powerpoint/2010/main" val="1979834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Módulos Específicos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1930086" y="3500573"/>
            <a:ext cx="1624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z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/OS </a:t>
            </a:r>
            <a:r>
              <a:rPr lang="pt-B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Message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itchFamily="2" charset="77"/>
            </a:endParaRPr>
          </a:p>
          <a:p>
            <a:pPr algn="ctr"/>
            <a:r>
              <a:rPr lang="pt-B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Tracker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4236406" y="1912555"/>
            <a:ext cx="1187364" cy="2511348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Monitora mensagens na console do sistema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7240D2E0-E358-BB41-8D2C-DDC833F34835}"/>
              </a:ext>
            </a:extLst>
          </p:cNvPr>
          <p:cNvSpPr/>
          <p:nvPr/>
        </p:nvSpPr>
        <p:spPr>
          <a:xfrm>
            <a:off x="5570428" y="1915646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Permite definir máscaras de mensagens a monitorar</a:t>
            </a:r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D8CAFA93-B3C0-8E4E-9166-81AC4244B067}"/>
              </a:ext>
            </a:extLst>
          </p:cNvPr>
          <p:cNvSpPr/>
          <p:nvPr/>
        </p:nvSpPr>
        <p:spPr>
          <a:xfrm>
            <a:off x="5570428" y="323714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Logs para auditoria e rastreamento de eventos</a:t>
            </a:r>
          </a:p>
        </p:txBody>
      </p:sp>
      <p:pic>
        <p:nvPicPr>
          <p:cNvPr id="5" name="Imagem 4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B8BD392C-01D0-0643-9B62-80D36CC738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988" y="2325378"/>
            <a:ext cx="1103622" cy="1103622"/>
          </a:xfrm>
          <a:prstGeom prst="rect">
            <a:avLst/>
          </a:prstGeom>
        </p:spPr>
      </p:pic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DCB67868-79A0-974C-B8B8-8D4E3E23BAF9}"/>
              </a:ext>
            </a:extLst>
          </p:cNvPr>
          <p:cNvSpPr/>
          <p:nvPr/>
        </p:nvSpPr>
        <p:spPr>
          <a:xfrm>
            <a:off x="6885661" y="1915646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Ativação de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JCLs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ou comandos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B6DD099E-1098-5D42-B323-B3F2D2A21539}"/>
              </a:ext>
            </a:extLst>
          </p:cNvPr>
          <p:cNvSpPr/>
          <p:nvPr/>
        </p:nvSpPr>
        <p:spPr>
          <a:xfrm>
            <a:off x="6885661" y="323714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Variáveis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substituidas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dinamicamente</a:t>
            </a:r>
          </a:p>
        </p:txBody>
      </p:sp>
    </p:spTree>
    <p:extLst>
      <p:ext uri="{BB962C8B-B14F-4D97-AF65-F5344CB8AC3E}">
        <p14:creationId xmlns:p14="http://schemas.microsoft.com/office/powerpoint/2010/main" val="397993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Módulos Específicos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1936349" y="3553789"/>
            <a:ext cx="1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AMS 390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3772943" y="1558677"/>
            <a:ext cx="7008883" cy="548054"/>
          </a:xfrm>
          <a:prstGeom prst="roundRect">
            <a:avLst>
              <a:gd name="adj" fmla="val 36287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Extrai dados do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Adabas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em ambientes OS/390 e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z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/OS a partir de:</a:t>
            </a:r>
          </a:p>
          <a:p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Unload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descomprimido pelo ADACMP com ISN, Backup on-line ou off-line gerado pelo ADASAV e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PLOGs</a:t>
            </a:r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pic>
        <p:nvPicPr>
          <p:cNvPr id="5" name="Imagem 4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40397727-4008-F34E-8CFC-236BFE9D1F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78" y="2654724"/>
            <a:ext cx="827492" cy="827492"/>
          </a:xfrm>
          <a:prstGeom prst="rect">
            <a:avLst/>
          </a:prstGeom>
        </p:spPr>
      </p:pic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596AA701-4F9D-F44F-BA2F-D8CC052FCF1A}"/>
              </a:ext>
            </a:extLst>
          </p:cNvPr>
          <p:cNvSpPr/>
          <p:nvPr/>
        </p:nvSpPr>
        <p:spPr>
          <a:xfrm>
            <a:off x="3772943" y="2203767"/>
            <a:ext cx="7008883" cy="273519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Extrações manuais, eventuais ou agendada (via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Adabas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User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Exits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2 e 8);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C4CB18CB-4EF1-9341-B55A-B6FA7F3ED7FA}"/>
              </a:ext>
            </a:extLst>
          </p:cNvPr>
          <p:cNvSpPr/>
          <p:nvPr/>
        </p:nvSpPr>
        <p:spPr>
          <a:xfrm>
            <a:off x="3772943" y="2573285"/>
            <a:ext cx="7008883" cy="990370"/>
          </a:xfrm>
          <a:prstGeom prst="roundRect">
            <a:avLst>
              <a:gd name="adj" fmla="val 22991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Converte arquivo texto ASCII, considerando: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File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number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e DBID;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Nome, tamanho e formato de cada campo;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Campos fixos (FI) ,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null-suppress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(NU), periódicos (PE) e múltiplos (MU);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Operação (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insert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, delete,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update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,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etc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);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5B83440C-D84D-6C42-9A89-C4A42AC3D0C8}"/>
              </a:ext>
            </a:extLst>
          </p:cNvPr>
          <p:cNvSpPr/>
          <p:nvPr/>
        </p:nvSpPr>
        <p:spPr>
          <a:xfrm>
            <a:off x="3772943" y="3656787"/>
            <a:ext cx="7008883" cy="273519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Extrações manuais, eventuais ou agendada (via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Adabas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User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Exits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2 e 8);</a:t>
            </a:r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2082B17A-D888-4043-B326-93B1A339E154}"/>
              </a:ext>
            </a:extLst>
          </p:cNvPr>
          <p:cNvSpPr/>
          <p:nvPr/>
        </p:nvSpPr>
        <p:spPr>
          <a:xfrm>
            <a:off x="3772943" y="4007515"/>
            <a:ext cx="7008883" cy="273519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Mapeamento HIERÁRQUICO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X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RELACIONAL automático;</a:t>
            </a:r>
          </a:p>
        </p:txBody>
      </p:sp>
      <p:sp>
        <p:nvSpPr>
          <p:cNvPr id="34" name="Retângulo Arredondado 33">
            <a:extLst>
              <a:ext uri="{FF2B5EF4-FFF2-40B4-BE49-F238E27FC236}">
                <a16:creationId xmlns:a16="http://schemas.microsoft.com/office/drawing/2014/main" id="{D851FF16-6D88-1D45-A0D8-8051F5F3A6C0}"/>
              </a:ext>
            </a:extLst>
          </p:cNvPr>
          <p:cNvSpPr/>
          <p:nvPr/>
        </p:nvSpPr>
        <p:spPr>
          <a:xfrm>
            <a:off x="3772943" y="4358244"/>
            <a:ext cx="7008883" cy="432961"/>
          </a:xfrm>
          <a:prstGeom prst="roundRect">
            <a:avLst>
              <a:gd name="adj" fmla="val 44152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Processa automaticamente as atualizações no Banco Relacional.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Views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geradas automaticamente através de relatórios das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DDMs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;</a:t>
            </a:r>
          </a:p>
        </p:txBody>
      </p:sp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45A69D9A-A2A4-3746-A9FF-E19FE535F552}"/>
              </a:ext>
            </a:extLst>
          </p:cNvPr>
          <p:cNvSpPr/>
          <p:nvPr/>
        </p:nvSpPr>
        <p:spPr>
          <a:xfrm>
            <a:off x="3772943" y="4869438"/>
            <a:ext cx="7008883" cy="273519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Parametrização automática via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FDTs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 e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DDMs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ou de relatórios emitidos pelo ADAREP;</a:t>
            </a:r>
          </a:p>
        </p:txBody>
      </p:sp>
    </p:spTree>
    <p:extLst>
      <p:ext uri="{BB962C8B-B14F-4D97-AF65-F5344CB8AC3E}">
        <p14:creationId xmlns:p14="http://schemas.microsoft.com/office/powerpoint/2010/main" val="416382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Módulos Específicos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1930086" y="3500573"/>
            <a:ext cx="1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E-mail Gateway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4305300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Monitoração de caixas postais de correio eletrônico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01A9186-90BD-0541-9EE1-60740F5FD29D}"/>
              </a:ext>
            </a:extLst>
          </p:cNvPr>
          <p:cNvSpPr/>
          <p:nvPr/>
        </p:nvSpPr>
        <p:spPr>
          <a:xfrm>
            <a:off x="5640889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Extração automática de anexos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A6342517-4DA2-B54C-A75F-2966FD6C00CE}"/>
              </a:ext>
            </a:extLst>
          </p:cNvPr>
          <p:cNvSpPr/>
          <p:nvPr/>
        </p:nvSpPr>
        <p:spPr>
          <a:xfrm>
            <a:off x="6976478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Mensagens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aninhadas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B51CE12C-7554-5444-8636-AE8151A33FAF}"/>
              </a:ext>
            </a:extLst>
          </p:cNvPr>
          <p:cNvSpPr/>
          <p:nvPr/>
        </p:nvSpPr>
        <p:spPr>
          <a:xfrm>
            <a:off x="4305300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Execução de processos pós,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pré</a:t>
            </a:r>
            <a:endParaRPr lang="pt-BR" sz="10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B4D9126D-E10B-F64A-A84D-BBE2D58F1609}"/>
              </a:ext>
            </a:extLst>
          </p:cNvPr>
          <p:cNvSpPr/>
          <p:nvPr/>
        </p:nvSpPr>
        <p:spPr>
          <a:xfrm>
            <a:off x="5639322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Protocolos POP/IMAP/SMTP</a:t>
            </a: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CC76FB51-73C4-1A44-A7E0-864AA29DDC55}"/>
              </a:ext>
            </a:extLst>
          </p:cNvPr>
          <p:cNvSpPr/>
          <p:nvPr/>
        </p:nvSpPr>
        <p:spPr>
          <a:xfrm>
            <a:off x="7004659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Máscaras e renomeação automática de anexos</a:t>
            </a: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801FBF6D-278C-8940-AC74-A7FA9B057A8E}"/>
              </a:ext>
            </a:extLst>
          </p:cNvPr>
          <p:cNvSpPr/>
          <p:nvPr/>
        </p:nvSpPr>
        <p:spPr>
          <a:xfrm>
            <a:off x="4305300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Filtragem por: assunto, destinatário, remetente, corpo da mensagem, data, expressões regulares e operadores lógicos</a:t>
            </a:r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5031BF0B-4B95-FE46-8D31-4444031F2154}"/>
              </a:ext>
            </a:extLst>
          </p:cNvPr>
          <p:cNvSpPr/>
          <p:nvPr/>
        </p:nvSpPr>
        <p:spPr>
          <a:xfrm>
            <a:off x="5651848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Logs para auditoria e rastreamento de eventos</a:t>
            </a:r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C1DB4584-907E-7C43-BBEE-4548A04A8B84}"/>
              </a:ext>
            </a:extLst>
          </p:cNvPr>
          <p:cNvSpPr/>
          <p:nvPr/>
        </p:nvSpPr>
        <p:spPr>
          <a:xfrm>
            <a:off x="7010922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 de acesso</a:t>
            </a:r>
          </a:p>
        </p:txBody>
      </p:sp>
      <p:pic>
        <p:nvPicPr>
          <p:cNvPr id="5" name="Imagem 4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40397727-4008-F34E-8CFC-236BFE9D1F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15" y="2529935"/>
            <a:ext cx="827492" cy="8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7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Agrupar 256">
            <a:extLst>
              <a:ext uri="{FF2B5EF4-FFF2-40B4-BE49-F238E27FC236}">
                <a16:creationId xmlns:a16="http://schemas.microsoft.com/office/drawing/2014/main" id="{77072D84-CDD7-482D-A00B-66918F892B1E}"/>
              </a:ext>
            </a:extLst>
          </p:cNvPr>
          <p:cNvGrpSpPr/>
          <p:nvPr/>
        </p:nvGrpSpPr>
        <p:grpSpPr>
          <a:xfrm>
            <a:off x="0" y="-44783"/>
            <a:ext cx="12202059" cy="6908482"/>
            <a:chOff x="0" y="-44783"/>
            <a:chExt cx="12202059" cy="690848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927A9E3-ED13-7242-BBEE-CBE46A51C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9" y="-44783"/>
              <a:ext cx="12192000" cy="1583063"/>
            </a:xfrm>
            <a:prstGeom prst="rect">
              <a:avLst/>
            </a:prstGeom>
          </p:spPr>
        </p:pic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D8A469A2-7FEF-E349-89C9-0B49600D9C90}"/>
                </a:ext>
              </a:extLst>
            </p:cNvPr>
            <p:cNvSpPr txBox="1"/>
            <p:nvPr/>
          </p:nvSpPr>
          <p:spPr>
            <a:xfrm>
              <a:off x="169673" y="194111"/>
              <a:ext cx="2193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Montserrat" pitchFamily="2" charset="77"/>
                </a:rPr>
                <a:t>Histórico do Q-Ware no DATASUS</a:t>
              </a:r>
              <a:endParaRPr lang="pt-BR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778F5C54-D010-AF4E-B11C-2D9228E00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06"/>
            <a:stretch/>
          </p:blipFill>
          <p:spPr>
            <a:xfrm>
              <a:off x="0" y="6743356"/>
              <a:ext cx="12192000" cy="120343"/>
            </a:xfrm>
            <a:prstGeom prst="rect">
              <a:avLst/>
            </a:prstGeom>
          </p:spPr>
        </p:pic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795E009A-0798-A542-8BA2-4D0CEF123380}"/>
                </a:ext>
              </a:extLst>
            </p:cNvPr>
            <p:cNvGrpSpPr/>
            <p:nvPr/>
          </p:nvGrpSpPr>
          <p:grpSpPr>
            <a:xfrm>
              <a:off x="10561220" y="6325743"/>
              <a:ext cx="1395313" cy="275416"/>
              <a:chOff x="3425023" y="2909982"/>
              <a:chExt cx="5258908" cy="1038036"/>
            </a:xfrm>
          </p:grpSpPr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DAA052EA-A1E5-DD45-BE33-051082E27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2961" y="2909982"/>
                <a:ext cx="2080970" cy="1038036"/>
              </a:xfrm>
              <a:prstGeom prst="rect">
                <a:avLst/>
              </a:prstGeom>
            </p:spPr>
          </p:pic>
          <p:pic>
            <p:nvPicPr>
              <p:cNvPr id="38" name="Imagem 37">
                <a:extLst>
                  <a:ext uri="{FF2B5EF4-FFF2-40B4-BE49-F238E27FC236}">
                    <a16:creationId xmlns:a16="http://schemas.microsoft.com/office/drawing/2014/main" id="{C89BBE5E-87EB-0B42-AADD-2CD594503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5023" y="2913556"/>
                <a:ext cx="2837905" cy="1030888"/>
              </a:xfrm>
              <a:prstGeom prst="rect">
                <a:avLst/>
              </a:prstGeom>
            </p:spPr>
          </p:pic>
        </p:grp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4EEBD9A7-1203-4BD9-83BC-7465A12AFBA9}"/>
                </a:ext>
              </a:extLst>
            </p:cNvPr>
            <p:cNvGrpSpPr/>
            <p:nvPr/>
          </p:nvGrpSpPr>
          <p:grpSpPr>
            <a:xfrm>
              <a:off x="1059816" y="1275537"/>
              <a:ext cx="750771" cy="614964"/>
              <a:chOff x="1059816" y="1275537"/>
              <a:chExt cx="750771" cy="614964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6B0C3E65-F19F-4025-B980-DBA1CDBFF952}"/>
                  </a:ext>
                </a:extLst>
              </p:cNvPr>
              <p:cNvSpPr/>
              <p:nvPr/>
            </p:nvSpPr>
            <p:spPr>
              <a:xfrm>
                <a:off x="1378788" y="1275537"/>
                <a:ext cx="192505" cy="192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B1837FA-CB07-472C-9FFA-18ECD0C95042}"/>
                  </a:ext>
                </a:extLst>
              </p:cNvPr>
              <p:cNvSpPr txBox="1"/>
              <p:nvPr/>
            </p:nvSpPr>
            <p:spPr>
              <a:xfrm>
                <a:off x="1059816" y="1490391"/>
                <a:ext cx="7507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2010</a:t>
                </a:r>
                <a:endParaRPr lang="pt-BR" b="1" dirty="0"/>
              </a:p>
            </p:txBody>
          </p:sp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E4C00A2-DDB7-422F-975C-B020B77CBF53}"/>
                </a:ext>
              </a:extLst>
            </p:cNvPr>
            <p:cNvSpPr txBox="1"/>
            <p:nvPr/>
          </p:nvSpPr>
          <p:spPr>
            <a:xfrm>
              <a:off x="417891" y="1856474"/>
              <a:ext cx="1588169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dirty="0"/>
                <a:t>Estudos de viabilidade da solução</a:t>
              </a:r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3FF598D1-B1D9-465B-B3EF-4B8F718E017B}"/>
                </a:ext>
              </a:extLst>
            </p:cNvPr>
            <p:cNvGrpSpPr/>
            <p:nvPr/>
          </p:nvGrpSpPr>
          <p:grpSpPr>
            <a:xfrm>
              <a:off x="3235142" y="830752"/>
              <a:ext cx="750771" cy="704788"/>
              <a:chOff x="813765" y="1324998"/>
              <a:chExt cx="750771" cy="704788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A6047E7E-5687-4D9A-B861-02B098F15AE5}"/>
                  </a:ext>
                </a:extLst>
              </p:cNvPr>
              <p:cNvSpPr/>
              <p:nvPr/>
            </p:nvSpPr>
            <p:spPr>
              <a:xfrm>
                <a:off x="1053817" y="1324998"/>
                <a:ext cx="192505" cy="192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62FAEE1C-39D4-40F0-B294-13947218A36D}"/>
                  </a:ext>
                </a:extLst>
              </p:cNvPr>
              <p:cNvSpPr txBox="1"/>
              <p:nvPr/>
            </p:nvSpPr>
            <p:spPr>
              <a:xfrm>
                <a:off x="813765" y="1629676"/>
                <a:ext cx="7507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2012</a:t>
                </a:r>
                <a:endParaRPr lang="pt-BR" b="1" dirty="0"/>
              </a:p>
            </p:txBody>
          </p:sp>
        </p:grp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26A26642-4AD0-493D-A7EC-D1440218692C}"/>
                </a:ext>
              </a:extLst>
            </p:cNvPr>
            <p:cNvSpPr txBox="1"/>
            <p:nvPr/>
          </p:nvSpPr>
          <p:spPr>
            <a:xfrm>
              <a:off x="2540559" y="1627718"/>
              <a:ext cx="1588169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pt-BR" dirty="0"/>
                <a:t>Contratação </a:t>
              </a:r>
            </a:p>
            <a:p>
              <a:r>
                <a:rPr lang="pt-BR" b="1" dirty="0"/>
                <a:t>Q-Ware</a:t>
              </a:r>
              <a:r>
                <a:rPr lang="pt-BR" dirty="0"/>
                <a:t> e uso no SISNET</a:t>
              </a: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1E784C12-67BE-4B0A-A7C9-922CC565DDCD}"/>
                </a:ext>
              </a:extLst>
            </p:cNvPr>
            <p:cNvGrpSpPr/>
            <p:nvPr/>
          </p:nvGrpSpPr>
          <p:grpSpPr>
            <a:xfrm>
              <a:off x="5234509" y="563257"/>
              <a:ext cx="750771" cy="684873"/>
              <a:chOff x="747540" y="1100720"/>
              <a:chExt cx="750771" cy="684873"/>
            </a:xfrm>
          </p:grpSpPr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1717FA50-B276-484A-AA27-FB2879990F74}"/>
                  </a:ext>
                </a:extLst>
              </p:cNvPr>
              <p:cNvSpPr/>
              <p:nvPr/>
            </p:nvSpPr>
            <p:spPr>
              <a:xfrm>
                <a:off x="1026673" y="1100720"/>
                <a:ext cx="192505" cy="192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3B837D4F-8ACE-4D35-880A-435264F819BC}"/>
                  </a:ext>
                </a:extLst>
              </p:cNvPr>
              <p:cNvSpPr txBox="1"/>
              <p:nvPr/>
            </p:nvSpPr>
            <p:spPr>
              <a:xfrm>
                <a:off x="747540" y="1385483"/>
                <a:ext cx="7507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2013</a:t>
                </a:r>
                <a:endParaRPr lang="pt-BR" b="1" dirty="0"/>
              </a:p>
            </p:txBody>
          </p:sp>
        </p:grp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F3448D03-6DC1-4FC1-BEF5-8737ED792CC5}"/>
                </a:ext>
              </a:extLst>
            </p:cNvPr>
            <p:cNvSpPr txBox="1"/>
            <p:nvPr/>
          </p:nvSpPr>
          <p:spPr>
            <a:xfrm>
              <a:off x="4762486" y="1287099"/>
              <a:ext cx="1872338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pt-BR" b="1" dirty="0"/>
                <a:t>Q-Ware</a:t>
              </a:r>
              <a:r>
                <a:rPr lang="pt-BR" dirty="0"/>
                <a:t> uso no SIM, SINASC, SIASI I e DAAED</a:t>
              </a:r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696A695F-A020-49AD-AE06-AD9F11435D63}"/>
                </a:ext>
              </a:extLst>
            </p:cNvPr>
            <p:cNvGrpSpPr/>
            <p:nvPr/>
          </p:nvGrpSpPr>
          <p:grpSpPr>
            <a:xfrm>
              <a:off x="7731701" y="443158"/>
              <a:ext cx="750771" cy="622506"/>
              <a:chOff x="722216" y="1308662"/>
              <a:chExt cx="750771" cy="622506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BE86F019-367F-4878-A8D6-46CAAEF5CC9A}"/>
                  </a:ext>
                </a:extLst>
              </p:cNvPr>
              <p:cNvSpPr/>
              <p:nvPr/>
            </p:nvSpPr>
            <p:spPr>
              <a:xfrm>
                <a:off x="992822" y="1308662"/>
                <a:ext cx="192505" cy="192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67F7E36B-671B-490D-8046-0DE923538799}"/>
                  </a:ext>
                </a:extLst>
              </p:cNvPr>
              <p:cNvSpPr txBox="1"/>
              <p:nvPr/>
            </p:nvSpPr>
            <p:spPr>
              <a:xfrm>
                <a:off x="722216" y="1531058"/>
                <a:ext cx="7507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2014</a:t>
                </a:r>
                <a:endParaRPr lang="pt-BR" b="1" dirty="0"/>
              </a:p>
            </p:txBody>
          </p:sp>
        </p:grp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A9D36C16-D1E1-475B-B3B4-E8A02C5EE62A}"/>
                </a:ext>
              </a:extLst>
            </p:cNvPr>
            <p:cNvSpPr txBox="1"/>
            <p:nvPr/>
          </p:nvSpPr>
          <p:spPr>
            <a:xfrm>
              <a:off x="7304476" y="1032148"/>
              <a:ext cx="1588169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pt-BR" b="1" dirty="0"/>
                <a:t>Q-Ware</a:t>
              </a:r>
              <a:r>
                <a:rPr lang="pt-BR" dirty="0"/>
                <a:t> uso no C.N.S. e SINAN</a:t>
              </a: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94F3504F-04CB-4F24-A388-1CB72A3C8D1D}"/>
                </a:ext>
              </a:extLst>
            </p:cNvPr>
            <p:cNvGrpSpPr/>
            <p:nvPr/>
          </p:nvGrpSpPr>
          <p:grpSpPr>
            <a:xfrm>
              <a:off x="10639066" y="759468"/>
              <a:ext cx="1014809" cy="540126"/>
              <a:chOff x="1230547" y="1112440"/>
              <a:chExt cx="1014809" cy="540126"/>
            </a:xfrm>
          </p:grpSpPr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9084DEB8-3B09-4F70-B47C-E6703FC055B2}"/>
                  </a:ext>
                </a:extLst>
              </p:cNvPr>
              <p:cNvSpPr/>
              <p:nvPr/>
            </p:nvSpPr>
            <p:spPr>
              <a:xfrm>
                <a:off x="2052851" y="1112440"/>
                <a:ext cx="192505" cy="192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8D74F7E3-3237-4F4C-9F1A-EB9E2AB5D3E2}"/>
                  </a:ext>
                </a:extLst>
              </p:cNvPr>
              <p:cNvSpPr txBox="1"/>
              <p:nvPr/>
            </p:nvSpPr>
            <p:spPr>
              <a:xfrm>
                <a:off x="1230547" y="1252456"/>
                <a:ext cx="7507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2015</a:t>
                </a:r>
                <a:endParaRPr lang="pt-BR" b="1" dirty="0"/>
              </a:p>
            </p:txBody>
          </p:sp>
        </p:grp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2DC4D8E-97F6-4A1B-9DA5-3E68350704FC}"/>
                </a:ext>
              </a:extLst>
            </p:cNvPr>
            <p:cNvSpPr txBox="1"/>
            <p:nvPr/>
          </p:nvSpPr>
          <p:spPr>
            <a:xfrm>
              <a:off x="9649998" y="1342100"/>
              <a:ext cx="1588169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pt-BR" b="1" dirty="0"/>
                <a:t>Q-Ware + QWCFP </a:t>
              </a:r>
              <a:r>
                <a:rPr lang="pt-BR" dirty="0"/>
                <a:t>uso no CADSUS</a:t>
              </a: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C96A8D6F-1C56-4182-9C72-5FB5B9061383}"/>
                </a:ext>
              </a:extLst>
            </p:cNvPr>
            <p:cNvSpPr/>
            <p:nvPr/>
          </p:nvSpPr>
          <p:spPr>
            <a:xfrm>
              <a:off x="11706257" y="4507019"/>
              <a:ext cx="192505" cy="1925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456DDE46-C297-458D-8DF5-17070CFB26FE}"/>
                </a:ext>
              </a:extLst>
            </p:cNvPr>
            <p:cNvSpPr txBox="1"/>
            <p:nvPr/>
          </p:nvSpPr>
          <p:spPr>
            <a:xfrm>
              <a:off x="3667356" y="4280766"/>
              <a:ext cx="7507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2019</a:t>
              </a:r>
              <a:endParaRPr lang="pt-BR" b="1" dirty="0"/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9F91CE6-586D-41E0-8EA2-78F735E311BB}"/>
                </a:ext>
              </a:extLst>
            </p:cNvPr>
            <p:cNvSpPr txBox="1"/>
            <p:nvPr/>
          </p:nvSpPr>
          <p:spPr>
            <a:xfrm>
              <a:off x="2594002" y="3082628"/>
              <a:ext cx="2622997" cy="12017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pt-BR" b="1" dirty="0"/>
                <a:t>QWCFP</a:t>
              </a:r>
              <a:r>
                <a:rPr lang="pt-BR" dirty="0"/>
                <a:t> uso no ANS, Departamento de Assistência Farmacêutica Insumos</a:t>
              </a:r>
            </a:p>
          </p:txBody>
        </p: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8B383082-6E96-4256-88AF-11BB5F5A14BD}"/>
                </a:ext>
              </a:extLst>
            </p:cNvPr>
            <p:cNvGrpSpPr/>
            <p:nvPr/>
          </p:nvGrpSpPr>
          <p:grpSpPr>
            <a:xfrm>
              <a:off x="5136867" y="5153202"/>
              <a:ext cx="3057946" cy="1264271"/>
              <a:chOff x="6985761" y="680328"/>
              <a:chExt cx="2117605" cy="1264271"/>
            </a:xfrm>
          </p:grpSpPr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074EFB5F-FEB2-4064-A36D-984220BE4AC2}"/>
                  </a:ext>
                </a:extLst>
              </p:cNvPr>
              <p:cNvSpPr txBox="1"/>
              <p:nvPr/>
            </p:nvSpPr>
            <p:spPr>
              <a:xfrm>
                <a:off x="7239307" y="680328"/>
                <a:ext cx="7507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2018</a:t>
                </a:r>
                <a:endParaRPr lang="pt-BR" b="1" dirty="0"/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25531D9E-CDDB-42B4-83C5-F21BFC1F30B9}"/>
                  </a:ext>
                </a:extLst>
              </p:cNvPr>
              <p:cNvSpPr txBox="1"/>
              <p:nvPr/>
            </p:nvSpPr>
            <p:spPr>
              <a:xfrm>
                <a:off x="6985761" y="1021269"/>
                <a:ext cx="2117605" cy="92333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r>
                  <a:rPr lang="pt-BR" b="1" dirty="0"/>
                  <a:t>QWCFP</a:t>
                </a:r>
                <a:r>
                  <a:rPr lang="pt-BR" dirty="0"/>
                  <a:t> </a:t>
                </a:r>
                <a:r>
                  <a:rPr lang="pt-BR" b="1" dirty="0"/>
                  <a:t>+ Valida Leiaute</a:t>
                </a:r>
                <a:r>
                  <a:rPr lang="pt-BR" dirty="0"/>
                  <a:t> uso no HEMOVIDA, Telefonia, Cirurgias Eletivas e FNS</a:t>
                </a:r>
              </a:p>
            </p:txBody>
          </p:sp>
        </p:grpSp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21D2F9B3-6DB0-4EF5-968C-C3B87D493414}"/>
                </a:ext>
              </a:extLst>
            </p:cNvPr>
            <p:cNvGrpSpPr/>
            <p:nvPr/>
          </p:nvGrpSpPr>
          <p:grpSpPr>
            <a:xfrm>
              <a:off x="8962352" y="4691573"/>
              <a:ext cx="3125620" cy="1428025"/>
              <a:chOff x="6375482" y="249929"/>
              <a:chExt cx="2276549" cy="1215440"/>
            </a:xfrm>
          </p:grpSpPr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01C363C9-4704-48FE-8123-AF35AD6BBAE5}"/>
                  </a:ext>
                </a:extLst>
              </p:cNvPr>
              <p:cNvSpPr txBox="1"/>
              <p:nvPr/>
            </p:nvSpPr>
            <p:spPr>
              <a:xfrm>
                <a:off x="7932499" y="249929"/>
                <a:ext cx="719532" cy="340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/>
                  <a:t>2017</a:t>
                </a:r>
                <a:endParaRPr lang="pt-BR" b="1" dirty="0"/>
              </a:p>
            </p:txBody>
          </p:sp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05CE8582-9A72-4FBE-B091-2B96443E3AF4}"/>
                  </a:ext>
                </a:extLst>
              </p:cNvPr>
              <p:cNvSpPr txBox="1"/>
              <p:nvPr/>
            </p:nvSpPr>
            <p:spPr>
              <a:xfrm>
                <a:off x="6375482" y="542039"/>
                <a:ext cx="1901688" cy="9233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r>
                  <a:rPr lang="pt-BR" b="1" dirty="0"/>
                  <a:t>Q-Ware</a:t>
                </a:r>
                <a:r>
                  <a:rPr lang="pt-BR" dirty="0"/>
                  <a:t> uso na </a:t>
                </a:r>
              </a:p>
              <a:p>
                <a:r>
                  <a:rPr lang="pt-BR" sz="1600" dirty="0"/>
                  <a:t>AIDS, PPROGRAMA BOLSA FAMÍLIA NA SAÚDE - BFA  e SISREG, CMD-ANS</a:t>
                </a:r>
                <a:endParaRPr lang="pt-BR" dirty="0"/>
              </a:p>
            </p:txBody>
          </p:sp>
        </p:grp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2938118C-958D-487D-A8B6-8BC469071AD1}"/>
                </a:ext>
              </a:extLst>
            </p:cNvPr>
            <p:cNvSpPr txBox="1"/>
            <p:nvPr/>
          </p:nvSpPr>
          <p:spPr>
            <a:xfrm>
              <a:off x="936623" y="4687070"/>
              <a:ext cx="7507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2020</a:t>
              </a:r>
              <a:endParaRPr lang="pt-BR" b="1" dirty="0"/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9A203DC9-211D-43FA-A806-64DCE2BAD06F}"/>
                </a:ext>
              </a:extLst>
            </p:cNvPr>
            <p:cNvSpPr txBox="1"/>
            <p:nvPr/>
          </p:nvSpPr>
          <p:spPr>
            <a:xfrm>
              <a:off x="308730" y="5243060"/>
              <a:ext cx="3471650" cy="1237530"/>
            </a:xfrm>
            <a:prstGeom prst="rect">
              <a:avLst/>
            </a:prstGeom>
            <a:solidFill>
              <a:srgbClr val="EB85D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pt-BR" b="1" dirty="0"/>
                <a:t>QWCFP</a:t>
              </a:r>
              <a:r>
                <a:rPr lang="pt-BR" dirty="0"/>
                <a:t> </a:t>
              </a:r>
              <a:r>
                <a:rPr lang="pt-BR" b="1" dirty="0"/>
                <a:t>Microserviços + API MANAGER + Workflow + Automação </a:t>
              </a:r>
              <a:br>
                <a:rPr lang="pt-BR" b="1" dirty="0"/>
              </a:br>
              <a:r>
                <a:rPr lang="pt-BR" dirty="0"/>
                <a:t>e-SUSAB e PEC</a:t>
              </a:r>
            </a:p>
            <a:p>
              <a:endParaRPr lang="pt-BR" dirty="0"/>
            </a:p>
          </p:txBody>
        </p:sp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F349A2CF-ECF3-4EF1-AB88-529FAB489EF4}"/>
                </a:ext>
              </a:extLst>
            </p:cNvPr>
            <p:cNvGrpSpPr/>
            <p:nvPr/>
          </p:nvGrpSpPr>
          <p:grpSpPr>
            <a:xfrm>
              <a:off x="6626723" y="2845339"/>
              <a:ext cx="2205162" cy="1735865"/>
              <a:chOff x="7689728" y="-321983"/>
              <a:chExt cx="1780674" cy="1735865"/>
            </a:xfrm>
          </p:grpSpPr>
          <p:grpSp>
            <p:nvGrpSpPr>
              <p:cNvPr id="82" name="Agrupar 81">
                <a:extLst>
                  <a:ext uri="{FF2B5EF4-FFF2-40B4-BE49-F238E27FC236}">
                    <a16:creationId xmlns:a16="http://schemas.microsoft.com/office/drawing/2014/main" id="{2CB92E08-C2FE-4CB0-8902-84C330BBD531}"/>
                  </a:ext>
                </a:extLst>
              </p:cNvPr>
              <p:cNvGrpSpPr/>
              <p:nvPr/>
            </p:nvGrpSpPr>
            <p:grpSpPr>
              <a:xfrm>
                <a:off x="8321433" y="808522"/>
                <a:ext cx="750771" cy="605360"/>
                <a:chOff x="1542306" y="1686823"/>
                <a:chExt cx="750771" cy="605360"/>
              </a:xfrm>
            </p:grpSpPr>
            <p:sp>
              <p:nvSpPr>
                <p:cNvPr id="84" name="Elipse 83">
                  <a:extLst>
                    <a:ext uri="{FF2B5EF4-FFF2-40B4-BE49-F238E27FC236}">
                      <a16:creationId xmlns:a16="http://schemas.microsoft.com/office/drawing/2014/main" id="{EFFCD203-450D-4304-9E9B-347ABE9D4DF6}"/>
                    </a:ext>
                  </a:extLst>
                </p:cNvPr>
                <p:cNvSpPr/>
                <p:nvPr/>
              </p:nvSpPr>
              <p:spPr>
                <a:xfrm>
                  <a:off x="1732556" y="2099678"/>
                  <a:ext cx="192505" cy="1925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9DAE375F-75E4-40E9-81B9-2A965FE309B5}"/>
                    </a:ext>
                  </a:extLst>
                </p:cNvPr>
                <p:cNvSpPr txBox="1"/>
                <p:nvPr/>
              </p:nvSpPr>
              <p:spPr>
                <a:xfrm>
                  <a:off x="1542306" y="1686823"/>
                  <a:ext cx="7507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000" b="1" dirty="0"/>
                    <a:t>2018</a:t>
                  </a:r>
                  <a:endParaRPr lang="pt-BR" b="1" dirty="0"/>
                </a:p>
              </p:txBody>
            </p:sp>
          </p:grpSp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3BABDF3D-D3E9-44EE-A63A-21BB28B658B1}"/>
                  </a:ext>
                </a:extLst>
              </p:cNvPr>
              <p:cNvSpPr txBox="1"/>
              <p:nvPr/>
            </p:nvSpPr>
            <p:spPr>
              <a:xfrm>
                <a:off x="7689728" y="-321983"/>
                <a:ext cx="1780674" cy="95344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r>
                  <a:rPr lang="pt-BR" b="1" dirty="0"/>
                  <a:t>QWCFP + Dashboard + Microserviço</a:t>
                </a:r>
              </a:p>
              <a:p>
                <a:r>
                  <a:rPr lang="pt-BR" dirty="0"/>
                  <a:t>SIASI II</a:t>
                </a:r>
              </a:p>
            </p:txBody>
          </p:sp>
        </p:grp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7A8B46DE-6531-43C9-B9C2-CD1978CA3A89}"/>
                </a:ext>
              </a:extLst>
            </p:cNvPr>
            <p:cNvGrpSpPr/>
            <p:nvPr/>
          </p:nvGrpSpPr>
          <p:grpSpPr>
            <a:xfrm>
              <a:off x="9672636" y="2659049"/>
              <a:ext cx="2283897" cy="1355547"/>
              <a:chOff x="7047947" y="511701"/>
              <a:chExt cx="2283897" cy="1355547"/>
            </a:xfrm>
          </p:grpSpPr>
          <p:grpSp>
            <p:nvGrpSpPr>
              <p:cNvPr id="155" name="Agrupar 154">
                <a:extLst>
                  <a:ext uri="{FF2B5EF4-FFF2-40B4-BE49-F238E27FC236}">
                    <a16:creationId xmlns:a16="http://schemas.microsoft.com/office/drawing/2014/main" id="{6A2B703B-DD6B-496A-8F2D-AB40742E92E1}"/>
                  </a:ext>
                </a:extLst>
              </p:cNvPr>
              <p:cNvGrpSpPr/>
              <p:nvPr/>
            </p:nvGrpSpPr>
            <p:grpSpPr>
              <a:xfrm>
                <a:off x="8198864" y="511701"/>
                <a:ext cx="1132980" cy="400110"/>
                <a:chOff x="1419737" y="1390002"/>
                <a:chExt cx="1132980" cy="400110"/>
              </a:xfrm>
            </p:grpSpPr>
            <p:sp>
              <p:nvSpPr>
                <p:cNvPr id="157" name="Elipse 156">
                  <a:extLst>
                    <a:ext uri="{FF2B5EF4-FFF2-40B4-BE49-F238E27FC236}">
                      <a16:creationId xmlns:a16="http://schemas.microsoft.com/office/drawing/2014/main" id="{F72E8BEF-86E8-4AE0-98C7-5AC4E1DBD7B0}"/>
                    </a:ext>
                  </a:extLst>
                </p:cNvPr>
                <p:cNvSpPr/>
                <p:nvPr/>
              </p:nvSpPr>
              <p:spPr>
                <a:xfrm>
                  <a:off x="2360212" y="1429782"/>
                  <a:ext cx="192505" cy="19250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8" name="CaixaDeTexto 157">
                  <a:extLst>
                    <a:ext uri="{FF2B5EF4-FFF2-40B4-BE49-F238E27FC236}">
                      <a16:creationId xmlns:a16="http://schemas.microsoft.com/office/drawing/2014/main" id="{61A1CFF4-BFB6-42C7-8812-3AAFD799DAFD}"/>
                    </a:ext>
                  </a:extLst>
                </p:cNvPr>
                <p:cNvSpPr txBox="1"/>
                <p:nvPr/>
              </p:nvSpPr>
              <p:spPr>
                <a:xfrm>
                  <a:off x="1419737" y="1390002"/>
                  <a:ext cx="7507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000" b="1" dirty="0"/>
                    <a:t>2016</a:t>
                  </a:r>
                  <a:endParaRPr lang="pt-BR" b="1" dirty="0"/>
                </a:p>
              </p:txBody>
            </p:sp>
          </p:grpSp>
          <p:sp>
            <p:nvSpPr>
              <p:cNvPr id="156" name="CaixaDeTexto 155">
                <a:extLst>
                  <a:ext uri="{FF2B5EF4-FFF2-40B4-BE49-F238E27FC236}">
                    <a16:creationId xmlns:a16="http://schemas.microsoft.com/office/drawing/2014/main" id="{57F815D1-56A5-4D67-998E-DFD394194159}"/>
                  </a:ext>
                </a:extLst>
              </p:cNvPr>
              <p:cNvSpPr txBox="1"/>
              <p:nvPr/>
            </p:nvSpPr>
            <p:spPr>
              <a:xfrm>
                <a:off x="7047947" y="943918"/>
                <a:ext cx="1901688" cy="9233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r>
                  <a:rPr lang="pt-BR" b="1" dirty="0"/>
                  <a:t>QWCFP</a:t>
                </a:r>
                <a:r>
                  <a:rPr lang="pt-BR" dirty="0"/>
                  <a:t> uso no CGU, CGDANT,  CGIAE, OUVSUS</a:t>
                </a:r>
              </a:p>
            </p:txBody>
          </p:sp>
        </p:grpSp>
        <p:cxnSp>
          <p:nvCxnSpPr>
            <p:cNvPr id="180" name="Conector reto 179">
              <a:extLst>
                <a:ext uri="{FF2B5EF4-FFF2-40B4-BE49-F238E27FC236}">
                  <a16:creationId xmlns:a16="http://schemas.microsoft.com/office/drawing/2014/main" id="{22F2E692-83D0-4721-8E35-DB4E86BB0C9E}"/>
                </a:ext>
              </a:extLst>
            </p:cNvPr>
            <p:cNvCxnSpPr>
              <a:cxnSpLocks/>
              <a:stCxn id="5" idx="6"/>
              <a:endCxn id="31" idx="2"/>
            </p:cNvCxnSpPr>
            <p:nvPr/>
          </p:nvCxnSpPr>
          <p:spPr>
            <a:xfrm flipV="1">
              <a:off x="1571293" y="927005"/>
              <a:ext cx="1903901" cy="444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ector reto 182">
              <a:extLst>
                <a:ext uri="{FF2B5EF4-FFF2-40B4-BE49-F238E27FC236}">
                  <a16:creationId xmlns:a16="http://schemas.microsoft.com/office/drawing/2014/main" id="{56B0DE0E-8199-4956-837D-B7D00B0AB9EF}"/>
                </a:ext>
              </a:extLst>
            </p:cNvPr>
            <p:cNvCxnSpPr>
              <a:stCxn id="31" idx="7"/>
              <a:endCxn id="39" idx="2"/>
            </p:cNvCxnSpPr>
            <p:nvPr/>
          </p:nvCxnSpPr>
          <p:spPr>
            <a:xfrm flipV="1">
              <a:off x="3639507" y="659510"/>
              <a:ext cx="1874135" cy="1994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to 184">
              <a:extLst>
                <a:ext uri="{FF2B5EF4-FFF2-40B4-BE49-F238E27FC236}">
                  <a16:creationId xmlns:a16="http://schemas.microsoft.com/office/drawing/2014/main" id="{B3F1F9A1-74B3-4EE6-AD0A-2F07A0C69585}"/>
                </a:ext>
              </a:extLst>
            </p:cNvPr>
            <p:cNvCxnSpPr>
              <a:cxnSpLocks/>
              <a:stCxn id="39" idx="6"/>
              <a:endCxn id="43" idx="2"/>
            </p:cNvCxnSpPr>
            <p:nvPr/>
          </p:nvCxnSpPr>
          <p:spPr>
            <a:xfrm flipV="1">
              <a:off x="5706147" y="539411"/>
              <a:ext cx="2296160" cy="120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to 187">
              <a:extLst>
                <a:ext uri="{FF2B5EF4-FFF2-40B4-BE49-F238E27FC236}">
                  <a16:creationId xmlns:a16="http://schemas.microsoft.com/office/drawing/2014/main" id="{81087C6E-3C82-4A3F-AE9C-F353BA75F815}"/>
                </a:ext>
              </a:extLst>
            </p:cNvPr>
            <p:cNvCxnSpPr>
              <a:cxnSpLocks/>
              <a:stCxn id="43" idx="6"/>
              <a:endCxn id="51" idx="1"/>
            </p:cNvCxnSpPr>
            <p:nvPr/>
          </p:nvCxnSpPr>
          <p:spPr>
            <a:xfrm>
              <a:off x="8194812" y="539411"/>
              <a:ext cx="3294750" cy="2482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to 193">
              <a:extLst>
                <a:ext uri="{FF2B5EF4-FFF2-40B4-BE49-F238E27FC236}">
                  <a16:creationId xmlns:a16="http://schemas.microsoft.com/office/drawing/2014/main" id="{A0ED5DF7-C63C-46FD-9702-84B01D948A03}"/>
                </a:ext>
              </a:extLst>
            </p:cNvPr>
            <p:cNvCxnSpPr>
              <a:cxnSpLocks/>
              <a:stCxn id="51" idx="5"/>
              <a:endCxn id="157" idx="6"/>
            </p:cNvCxnSpPr>
            <p:nvPr/>
          </p:nvCxnSpPr>
          <p:spPr>
            <a:xfrm>
              <a:off x="11625683" y="923781"/>
              <a:ext cx="330850" cy="1871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ector reto 219">
              <a:extLst>
                <a:ext uri="{FF2B5EF4-FFF2-40B4-BE49-F238E27FC236}">
                  <a16:creationId xmlns:a16="http://schemas.microsoft.com/office/drawing/2014/main" id="{4775F854-8DB1-4C12-90F1-F0957EECA5EA}"/>
                </a:ext>
              </a:extLst>
            </p:cNvPr>
            <p:cNvCxnSpPr>
              <a:cxnSpLocks/>
              <a:stCxn id="157" idx="4"/>
              <a:endCxn id="64" idx="7"/>
            </p:cNvCxnSpPr>
            <p:nvPr/>
          </p:nvCxnSpPr>
          <p:spPr>
            <a:xfrm>
              <a:off x="11860281" y="2891334"/>
              <a:ext cx="10289" cy="1643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ector reto 223">
              <a:extLst>
                <a:ext uri="{FF2B5EF4-FFF2-40B4-BE49-F238E27FC236}">
                  <a16:creationId xmlns:a16="http://schemas.microsoft.com/office/drawing/2014/main" id="{C5C2F956-5D82-4139-BD5A-669FD717B332}"/>
                </a:ext>
              </a:extLst>
            </p:cNvPr>
            <p:cNvCxnSpPr>
              <a:cxnSpLocks/>
              <a:stCxn id="84" idx="5"/>
              <a:endCxn id="64" idx="2"/>
            </p:cNvCxnSpPr>
            <p:nvPr/>
          </p:nvCxnSpPr>
          <p:spPr>
            <a:xfrm>
              <a:off x="7848104" y="4553012"/>
              <a:ext cx="3858153" cy="502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ector reto 226">
              <a:extLst>
                <a:ext uri="{FF2B5EF4-FFF2-40B4-BE49-F238E27FC236}">
                  <a16:creationId xmlns:a16="http://schemas.microsoft.com/office/drawing/2014/main" id="{A0624CDD-39FA-4702-8CB8-683BE696B5EC}"/>
                </a:ext>
              </a:extLst>
            </p:cNvPr>
            <p:cNvCxnSpPr>
              <a:cxnSpLocks/>
              <a:stCxn id="246" idx="0"/>
              <a:endCxn id="84" idx="3"/>
            </p:cNvCxnSpPr>
            <p:nvPr/>
          </p:nvCxnSpPr>
          <p:spPr>
            <a:xfrm flipV="1">
              <a:off x="5867308" y="4553012"/>
              <a:ext cx="1812225" cy="3676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ector reto 229">
              <a:extLst>
                <a:ext uri="{FF2B5EF4-FFF2-40B4-BE49-F238E27FC236}">
                  <a16:creationId xmlns:a16="http://schemas.microsoft.com/office/drawing/2014/main" id="{4C8E1C75-1269-4C58-A192-A1AC3BB85211}"/>
                </a:ext>
              </a:extLst>
            </p:cNvPr>
            <p:cNvCxnSpPr>
              <a:cxnSpLocks/>
              <a:stCxn id="234" idx="6"/>
              <a:endCxn id="246" idx="2"/>
            </p:cNvCxnSpPr>
            <p:nvPr/>
          </p:nvCxnSpPr>
          <p:spPr>
            <a:xfrm>
              <a:off x="4128728" y="4861972"/>
              <a:ext cx="1642327" cy="1549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Elipse 233">
              <a:extLst>
                <a:ext uri="{FF2B5EF4-FFF2-40B4-BE49-F238E27FC236}">
                  <a16:creationId xmlns:a16="http://schemas.microsoft.com/office/drawing/2014/main" id="{80B091B1-60CC-4158-B34F-F14E87963B84}"/>
                </a:ext>
              </a:extLst>
            </p:cNvPr>
            <p:cNvSpPr/>
            <p:nvPr/>
          </p:nvSpPr>
          <p:spPr>
            <a:xfrm>
              <a:off x="3936223" y="4765719"/>
              <a:ext cx="192505" cy="1925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37" name="Conector reto 236">
              <a:extLst>
                <a:ext uri="{FF2B5EF4-FFF2-40B4-BE49-F238E27FC236}">
                  <a16:creationId xmlns:a16="http://schemas.microsoft.com/office/drawing/2014/main" id="{9010C12A-2588-459F-8D20-490908B18178}"/>
                </a:ext>
              </a:extLst>
            </p:cNvPr>
            <p:cNvCxnSpPr>
              <a:cxnSpLocks/>
              <a:stCxn id="243" idx="4"/>
              <a:endCxn id="234" idx="2"/>
            </p:cNvCxnSpPr>
            <p:nvPr/>
          </p:nvCxnSpPr>
          <p:spPr>
            <a:xfrm>
              <a:off x="1435201" y="4490683"/>
              <a:ext cx="2501022" cy="3712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Estrela: 5 Pontas 242">
              <a:extLst>
                <a:ext uri="{FF2B5EF4-FFF2-40B4-BE49-F238E27FC236}">
                  <a16:creationId xmlns:a16="http://schemas.microsoft.com/office/drawing/2014/main" id="{CDD8A698-A961-439B-8FA1-13131CC995DB}"/>
                </a:ext>
              </a:extLst>
            </p:cNvPr>
            <p:cNvSpPr/>
            <p:nvPr/>
          </p:nvSpPr>
          <p:spPr>
            <a:xfrm>
              <a:off x="1127616" y="4359602"/>
              <a:ext cx="307585" cy="343175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6" name="Elipse 245">
              <a:extLst>
                <a:ext uri="{FF2B5EF4-FFF2-40B4-BE49-F238E27FC236}">
                  <a16:creationId xmlns:a16="http://schemas.microsoft.com/office/drawing/2014/main" id="{D1E16640-A9CD-4747-AF4F-F879487F2A9B}"/>
                </a:ext>
              </a:extLst>
            </p:cNvPr>
            <p:cNvSpPr/>
            <p:nvPr/>
          </p:nvSpPr>
          <p:spPr>
            <a:xfrm>
              <a:off x="5771055" y="4920691"/>
              <a:ext cx="192505" cy="1925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4209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Módulos Específicos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1923823" y="3349263"/>
            <a:ext cx="1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E-mail Gateway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4305300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Monitoração de caixas postais de correio eletrônico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01A9186-90BD-0541-9EE1-60740F5FD29D}"/>
              </a:ext>
            </a:extLst>
          </p:cNvPr>
          <p:cNvSpPr/>
          <p:nvPr/>
        </p:nvSpPr>
        <p:spPr>
          <a:xfrm>
            <a:off x="5640889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Extração automática de anexos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A6342517-4DA2-B54C-A75F-2966FD6C00CE}"/>
              </a:ext>
            </a:extLst>
          </p:cNvPr>
          <p:cNvSpPr/>
          <p:nvPr/>
        </p:nvSpPr>
        <p:spPr>
          <a:xfrm>
            <a:off x="6976478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Mensagens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aninhadas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B51CE12C-7554-5444-8636-AE8151A33FAF}"/>
              </a:ext>
            </a:extLst>
          </p:cNvPr>
          <p:cNvSpPr/>
          <p:nvPr/>
        </p:nvSpPr>
        <p:spPr>
          <a:xfrm>
            <a:off x="4305300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Execução de processos pós,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pré</a:t>
            </a:r>
            <a:endParaRPr lang="pt-BR" sz="10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B4D9126D-E10B-F64A-A84D-BBE2D58F1609}"/>
              </a:ext>
            </a:extLst>
          </p:cNvPr>
          <p:cNvSpPr/>
          <p:nvPr/>
        </p:nvSpPr>
        <p:spPr>
          <a:xfrm>
            <a:off x="5639322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Protocolos POP/IMAP/SMTP</a:t>
            </a: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CC76FB51-73C4-1A44-A7E0-864AA29DDC55}"/>
              </a:ext>
            </a:extLst>
          </p:cNvPr>
          <p:cNvSpPr/>
          <p:nvPr/>
        </p:nvSpPr>
        <p:spPr>
          <a:xfrm>
            <a:off x="7004659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Máscaras e renomeação automática de anexos</a:t>
            </a: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801FBF6D-278C-8940-AC74-A7FA9B057A8E}"/>
              </a:ext>
            </a:extLst>
          </p:cNvPr>
          <p:cNvSpPr/>
          <p:nvPr/>
        </p:nvSpPr>
        <p:spPr>
          <a:xfrm>
            <a:off x="4305300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Filtragem por: assunto, destinatário, remetente, corpo da mensagem, data, expressões regulares e operadores lógicos</a:t>
            </a:r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5031BF0B-4B95-FE46-8D31-4444031F2154}"/>
              </a:ext>
            </a:extLst>
          </p:cNvPr>
          <p:cNvSpPr/>
          <p:nvPr/>
        </p:nvSpPr>
        <p:spPr>
          <a:xfrm>
            <a:off x="5651848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Logs para auditoria e rastreamento de eventos</a:t>
            </a:r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C1DB4584-907E-7C43-BBEE-4548A04A8B84}"/>
              </a:ext>
            </a:extLst>
          </p:cNvPr>
          <p:cNvSpPr/>
          <p:nvPr/>
        </p:nvSpPr>
        <p:spPr>
          <a:xfrm>
            <a:off x="7010922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 de acesso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ECE86A-D59A-F043-8BFE-969E2C627E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20" y="2295876"/>
            <a:ext cx="910241" cy="9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1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Módulos Específicos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1923823" y="3349263"/>
            <a:ext cx="1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SMS Processor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4305300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Monitoração de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SMSs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recebidos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01A9186-90BD-0541-9EE1-60740F5FD29D}"/>
              </a:ext>
            </a:extLst>
          </p:cNvPr>
          <p:cNvSpPr/>
          <p:nvPr/>
        </p:nvSpPr>
        <p:spPr>
          <a:xfrm>
            <a:off x="5640889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Suporte a mensagens 7 bits, 8 bits e Unicode.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PDUs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ou Texto 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A6342517-4DA2-B54C-A75F-2966FD6C00CE}"/>
              </a:ext>
            </a:extLst>
          </p:cNvPr>
          <p:cNvSpPr/>
          <p:nvPr/>
        </p:nvSpPr>
        <p:spPr>
          <a:xfrm>
            <a:off x="6976478" y="1293272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Mensagens</a:t>
            </a:r>
          </a:p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aninhadas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B51CE12C-7554-5444-8636-AE8151A33FAF}"/>
              </a:ext>
            </a:extLst>
          </p:cNvPr>
          <p:cNvSpPr/>
          <p:nvPr/>
        </p:nvSpPr>
        <p:spPr>
          <a:xfrm>
            <a:off x="4305300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Mensagens criptografadas e MMS </a:t>
            </a: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B4D9126D-E10B-F64A-A84D-BBE2D58F1609}"/>
              </a:ext>
            </a:extLst>
          </p:cNvPr>
          <p:cNvSpPr/>
          <p:nvPr/>
        </p:nvSpPr>
        <p:spPr>
          <a:xfrm>
            <a:off x="5639322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Protocolos Serial, SMPP, </a:t>
            </a:r>
            <a:r>
              <a:rPr lang="pt-BR" sz="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IPModem</a:t>
            </a: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</a:t>
            </a:r>
            <a:r>
              <a:rPr lang="pt-BR" sz="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Agateway</a:t>
            </a: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</a:t>
            </a:r>
            <a:r>
              <a:rPr lang="pt-BR" sz="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BulkSmsHttp</a:t>
            </a: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</a:t>
            </a:r>
            <a:r>
              <a:rPr lang="pt-BR" sz="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ClickatellHttp</a:t>
            </a: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</a:t>
            </a:r>
            <a:r>
              <a:rPr lang="pt-BR" sz="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EzTextingHttp</a:t>
            </a: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</a:t>
            </a:r>
            <a:r>
              <a:rPr lang="pt-BR" sz="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IPModem</a:t>
            </a:r>
            <a:r>
              <a:rPr lang="pt-B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</a:t>
            </a:r>
            <a:r>
              <a:rPr lang="pt-BR" sz="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KannelHttp</a:t>
            </a:r>
            <a:endParaRPr lang="pt-BR" sz="8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CC76FB51-73C4-1A44-A7E0-864AA29DDC55}"/>
              </a:ext>
            </a:extLst>
          </p:cNvPr>
          <p:cNvSpPr/>
          <p:nvPr/>
        </p:nvSpPr>
        <p:spPr>
          <a:xfrm>
            <a:off x="7004659" y="2612737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Confirmação de envios</a:t>
            </a: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801FBF6D-278C-8940-AC74-A7FA9B057A8E}"/>
              </a:ext>
            </a:extLst>
          </p:cNvPr>
          <p:cNvSpPr/>
          <p:nvPr/>
        </p:nvSpPr>
        <p:spPr>
          <a:xfrm>
            <a:off x="4305300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Filtragem por, destinatário, remetente, texto da mensagem, data, expressões regulares e operadores lógicos</a:t>
            </a:r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5031BF0B-4B95-FE46-8D31-4444031F2154}"/>
              </a:ext>
            </a:extLst>
          </p:cNvPr>
          <p:cNvSpPr/>
          <p:nvPr/>
        </p:nvSpPr>
        <p:spPr>
          <a:xfrm>
            <a:off x="5651848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Logs para auditoria e rastreamento de eventos</a:t>
            </a:r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C1DB4584-907E-7C43-BBEE-4548A04A8B84}"/>
              </a:ext>
            </a:extLst>
          </p:cNvPr>
          <p:cNvSpPr/>
          <p:nvPr/>
        </p:nvSpPr>
        <p:spPr>
          <a:xfrm>
            <a:off x="7010922" y="3946759"/>
            <a:ext cx="1187364" cy="1186761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 de acesso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0FB12D-77C2-B34A-B0E8-156BD6D4FF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02" y="2247871"/>
            <a:ext cx="1101392" cy="1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8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Módulos Específicos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1923823" y="3349263"/>
            <a:ext cx="1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SMS Processor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3791732" y="1861505"/>
            <a:ext cx="6686289" cy="26540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Suporte 24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x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7 ao cliente</a:t>
            </a:r>
          </a:p>
        </p:txBody>
      </p:sp>
      <p:pic>
        <p:nvPicPr>
          <p:cNvPr id="6" name="Imagem 5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B5D9D09-7ED6-6645-A4D4-99152DBAAE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78" y="2243198"/>
            <a:ext cx="1019039" cy="1019039"/>
          </a:xfrm>
          <a:prstGeom prst="rect">
            <a:avLst/>
          </a:prstGeom>
        </p:spPr>
      </p:pic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E68280C2-8ECD-BE4D-A2B3-EF1058E979B0}"/>
              </a:ext>
            </a:extLst>
          </p:cNvPr>
          <p:cNvSpPr/>
          <p:nvPr/>
        </p:nvSpPr>
        <p:spPr>
          <a:xfrm>
            <a:off x="3791732" y="2174656"/>
            <a:ext cx="6686289" cy="26540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Serviço Ininterrupto Redundante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33BB0EA5-E02D-3048-A65E-2D49E4C63D02}"/>
              </a:ext>
            </a:extLst>
          </p:cNvPr>
          <p:cNvSpPr/>
          <p:nvPr/>
        </p:nvSpPr>
        <p:spPr>
          <a:xfrm>
            <a:off x="3791732" y="2487807"/>
            <a:ext cx="6686289" cy="26540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Armazenamento de alta disponibilidade por tempo definido (backup alternativo)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78EA18E0-AE03-6740-8377-5DDBD15C809B}"/>
              </a:ext>
            </a:extLst>
          </p:cNvPr>
          <p:cNvSpPr/>
          <p:nvPr/>
        </p:nvSpPr>
        <p:spPr>
          <a:xfrm>
            <a:off x="3791732" y="2813483"/>
            <a:ext cx="6686289" cy="26540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Segurança de dados garantida em contrato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B3B1C814-8FC3-F048-B475-F009B8AB49AD}"/>
              </a:ext>
            </a:extLst>
          </p:cNvPr>
          <p:cNvSpPr/>
          <p:nvPr/>
        </p:nvSpPr>
        <p:spPr>
          <a:xfrm>
            <a:off x="3791732" y="3132897"/>
            <a:ext cx="6686289" cy="26540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Transporte feito pelo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Q-Ware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FDS – Entrega garantida, criptografia e compactação nativos</a:t>
            </a:r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5707925F-AD3B-3A49-8C2C-3C083B9268DB}"/>
              </a:ext>
            </a:extLst>
          </p:cNvPr>
          <p:cNvSpPr/>
          <p:nvPr/>
        </p:nvSpPr>
        <p:spPr>
          <a:xfrm>
            <a:off x="3791732" y="3458574"/>
            <a:ext cx="6686289" cy="26540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100%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automatizável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desde a fonte dos dados até o repositório destino</a:t>
            </a:r>
          </a:p>
        </p:txBody>
      </p:sp>
      <p:sp>
        <p:nvSpPr>
          <p:cNvPr id="34" name="Retângulo Arredondado 33">
            <a:extLst>
              <a:ext uri="{FF2B5EF4-FFF2-40B4-BE49-F238E27FC236}">
                <a16:creationId xmlns:a16="http://schemas.microsoft.com/office/drawing/2014/main" id="{1C3FD688-C1A3-5748-8A4F-AA3C5E1435FC}"/>
              </a:ext>
            </a:extLst>
          </p:cNvPr>
          <p:cNvSpPr/>
          <p:nvPr/>
        </p:nvSpPr>
        <p:spPr>
          <a:xfrm>
            <a:off x="3791732" y="3777988"/>
            <a:ext cx="6686289" cy="26540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Software e Hardware de última geração(Localizado em Datacenter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thier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IV)</a:t>
            </a:r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510A2AF7-115F-BF48-AA9B-A5B8CBB5B4D2}"/>
              </a:ext>
            </a:extLst>
          </p:cNvPr>
          <p:cNvSpPr/>
          <p:nvPr/>
        </p:nvSpPr>
        <p:spPr>
          <a:xfrm>
            <a:off x="3791732" y="4103664"/>
            <a:ext cx="6686289" cy="265405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Integração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Multiplataforma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Linux, Unix,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zOS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Windows</a:t>
            </a:r>
          </a:p>
        </p:txBody>
      </p:sp>
    </p:spTree>
    <p:extLst>
      <p:ext uri="{BB962C8B-B14F-4D97-AF65-F5344CB8AC3E}">
        <p14:creationId xmlns:p14="http://schemas.microsoft.com/office/powerpoint/2010/main" val="2414248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Módulos Específicos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7240D2E0-E358-BB41-8D2C-DDC833F34835}"/>
              </a:ext>
            </a:extLst>
          </p:cNvPr>
          <p:cNvSpPr/>
          <p:nvPr/>
        </p:nvSpPr>
        <p:spPr>
          <a:xfrm>
            <a:off x="4380455" y="1050660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APIs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(Java,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Libs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estáticas e dinâmicas, COM)</a:t>
            </a:r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D8CAFA93-B3C0-8E4E-9166-81AC4244B067}"/>
              </a:ext>
            </a:extLst>
          </p:cNvPr>
          <p:cNvSpPr/>
          <p:nvPr/>
        </p:nvSpPr>
        <p:spPr>
          <a:xfrm>
            <a:off x="4380455" y="2578836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Interfaces de linha de comando para integração simples e atividades de administração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DCB67868-79A0-974C-B8B8-8D4E3E23BAF9}"/>
              </a:ext>
            </a:extLst>
          </p:cNvPr>
          <p:cNvSpPr/>
          <p:nvPr/>
        </p:nvSpPr>
        <p:spPr>
          <a:xfrm>
            <a:off x="5939946" y="1050660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Interfaces gráficas e Web de Gerência</a:t>
            </a:r>
          </a:p>
          <a:p>
            <a:pPr algn="ct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Controle total da rede a partir de console centralizada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B6DD099E-1098-5D42-B323-B3F2D2A21539}"/>
              </a:ext>
            </a:extLst>
          </p:cNvPr>
          <p:cNvSpPr/>
          <p:nvPr/>
        </p:nvSpPr>
        <p:spPr>
          <a:xfrm>
            <a:off x="5939946" y="2578836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Plugins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para extensão de funcionalidades e integração com monitoradores (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Zabix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)</a:t>
            </a:r>
          </a:p>
        </p:txBody>
      </p:sp>
      <p:pic>
        <p:nvPicPr>
          <p:cNvPr id="15" name="Imagem 14" descr="Uma imagem contendo captura de tela, equipamentos eletrônicos&#10;&#10;Descrição gerada automaticamente">
            <a:extLst>
              <a:ext uri="{FF2B5EF4-FFF2-40B4-BE49-F238E27FC236}">
                <a16:creationId xmlns:a16="http://schemas.microsoft.com/office/drawing/2014/main" id="{289B46A3-9BAF-3247-B7FB-133FBC33DC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86" y="2273528"/>
            <a:ext cx="2519420" cy="207429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BC5D1AE-28AB-064A-8F6F-CA1132EF25D1}"/>
              </a:ext>
            </a:extLst>
          </p:cNvPr>
          <p:cNvSpPr txBox="1"/>
          <p:nvPr/>
        </p:nvSpPr>
        <p:spPr>
          <a:xfrm>
            <a:off x="1338444" y="2810019"/>
            <a:ext cx="2620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Gerência</a:t>
            </a:r>
          </a:p>
          <a:p>
            <a:pPr algn="ctr"/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Total (MFT)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DF9CF4A0-F695-4A4F-B31B-C0950049B603}"/>
              </a:ext>
            </a:extLst>
          </p:cNvPr>
          <p:cNvSpPr/>
          <p:nvPr/>
        </p:nvSpPr>
        <p:spPr>
          <a:xfrm>
            <a:off x="4380455" y="4130031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Auditoria facilitada por logs transacionais e textuais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62B32AB8-DDB8-4D4C-9272-9851C3FE807C}"/>
              </a:ext>
            </a:extLst>
          </p:cNvPr>
          <p:cNvSpPr/>
          <p:nvPr/>
        </p:nvSpPr>
        <p:spPr>
          <a:xfrm>
            <a:off x="5939946" y="4130031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Customizações simples de acordo com necessidades do cliente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CF5CCA6F-C8F7-C246-83D1-4FC39C5AB523}"/>
              </a:ext>
            </a:extLst>
          </p:cNvPr>
          <p:cNvSpPr/>
          <p:nvPr/>
        </p:nvSpPr>
        <p:spPr>
          <a:xfrm>
            <a:off x="7499437" y="1050660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Ferramenta OLAP Web para relatórios gerenciais de tráfego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B1E6E6B5-BF04-6F49-BCF2-85DB02612A99}"/>
              </a:ext>
            </a:extLst>
          </p:cNvPr>
          <p:cNvSpPr/>
          <p:nvPr/>
        </p:nvSpPr>
        <p:spPr>
          <a:xfrm>
            <a:off x="7499437" y="2578836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Suporte a principais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SGBDs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para repositório</a:t>
            </a:r>
          </a:p>
        </p:txBody>
      </p:sp>
      <p:pic>
        <p:nvPicPr>
          <p:cNvPr id="12" name="Imagem 11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71B32452-2138-6247-B5F2-E86287CBBF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16" y="3761027"/>
            <a:ext cx="1753562" cy="1121337"/>
          </a:xfrm>
          <a:prstGeom prst="rect">
            <a:avLst/>
          </a:prstGeom>
        </p:spPr>
      </p:pic>
      <p:pic>
        <p:nvPicPr>
          <p:cNvPr id="10" name="Imagem 9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90277E7-12C3-9440-8906-75163D28DD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38" y="3912809"/>
            <a:ext cx="1834839" cy="1233472"/>
          </a:xfrm>
          <a:prstGeom prst="rect">
            <a:avLst/>
          </a:prstGeom>
        </p:spPr>
      </p:pic>
      <p:pic>
        <p:nvPicPr>
          <p:cNvPr id="8" name="Imagem 7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33D388EB-7E5C-C24C-8393-D27F9B0DCD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56" y="4060226"/>
            <a:ext cx="1903015" cy="1233472"/>
          </a:xfrm>
          <a:prstGeom prst="rect">
            <a:avLst/>
          </a:prstGeom>
        </p:spPr>
      </p:pic>
      <p:pic>
        <p:nvPicPr>
          <p:cNvPr id="6" name="Imagem 5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5ACA94A-A989-F545-8FCD-DD8C75D289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50" y="4209030"/>
            <a:ext cx="1914014" cy="14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505066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POR QUE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Q-WARE?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8D070C9-B27A-6740-ABBD-63F636692B11}"/>
              </a:ext>
            </a:extLst>
          </p:cNvPr>
          <p:cNvSpPr txBox="1"/>
          <p:nvPr/>
        </p:nvSpPr>
        <p:spPr>
          <a:xfrm>
            <a:off x="2652045" y="1869028"/>
            <a:ext cx="34220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Montserrat" pitchFamily="2" charset="77"/>
              </a:rPr>
              <a:t>ECM, WCM,</a:t>
            </a:r>
          </a:p>
          <a:p>
            <a:r>
              <a:rPr lang="pt-BR" sz="3200" b="1" dirty="0">
                <a:solidFill>
                  <a:srgbClr val="0070C0"/>
                </a:solidFill>
                <a:latin typeface="Montserrat" pitchFamily="2" charset="77"/>
              </a:rPr>
              <a:t>EDMS, GED</a:t>
            </a:r>
          </a:p>
          <a:p>
            <a:r>
              <a:rPr lang="pt-BR" sz="3200" b="1" dirty="0">
                <a:solidFill>
                  <a:srgbClr val="0070C0"/>
                </a:solidFill>
                <a:latin typeface="Montserrat" pitchFamily="2" charset="77"/>
              </a:rPr>
              <a:t>ou QWCFP?</a:t>
            </a:r>
            <a:endParaRPr lang="pt-BR" sz="80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208069-154D-4F41-8F29-8342332811D1}"/>
              </a:ext>
            </a:extLst>
          </p:cNvPr>
          <p:cNvSpPr txBox="1"/>
          <p:nvPr/>
        </p:nvSpPr>
        <p:spPr>
          <a:xfrm>
            <a:off x="2646024" y="3341049"/>
            <a:ext cx="7612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Imagine que todo o ciclo de vida da informação</a:t>
            </a:r>
          </a:p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(captura, processamento, gerenciamento, armazenamento, preservação e publicação) seja considerado “administrado”, ao invés de um “repositório de dados sem gestão”, ou simplesmente diretórios em um sistema de arquivos.</a:t>
            </a:r>
          </a:p>
          <a:p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5B6334BE-6AC7-254D-BC81-6D9723EF2E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30" y="1492678"/>
            <a:ext cx="2181275" cy="19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1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84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98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CARACTERÍSTICAS DO QWCFP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1265128" y="2278549"/>
            <a:ext cx="2349744" cy="3694961"/>
          </a:xfrm>
          <a:prstGeom prst="roundRect">
            <a:avLst>
              <a:gd name="adj" fmla="val 13056"/>
            </a:avLst>
          </a:prstGeom>
          <a:noFill/>
          <a:ln w="19050">
            <a:gradFill>
              <a:gsLst>
                <a:gs pos="0">
                  <a:srgbClr val="C0559E"/>
                </a:gs>
                <a:gs pos="97000">
                  <a:srgbClr val="253E9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Controle total dos recursos (disco, rede, segurança,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login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/senha, backup) de forma centralizada;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Monitoramento centralizado dos recursos através de notificações das exceções;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Visão gerencial analítica dos recursos, com uso de ferramenta OLAP;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Simplificação de todo o ciclo necessário para implantação de novo Fluxo de Informações demandado na organização;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Capacidade de tarifar/metrificar o uso de seus recursos por usuário/área organizacional/grupo de informação.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Possibilidade de Auditar/rastrear o quê, quem, quando, como, e com que 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freqüência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 os problemas  de tráfego ocorreram;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6D04EDD8-3C22-DE41-8131-D7E7A5AE02A6}"/>
              </a:ext>
            </a:extLst>
          </p:cNvPr>
          <p:cNvSpPr/>
          <p:nvPr/>
        </p:nvSpPr>
        <p:spPr>
          <a:xfrm>
            <a:off x="1265127" y="1740342"/>
            <a:ext cx="2349745" cy="46663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3E9A"/>
              </a:gs>
              <a:gs pos="98000">
                <a:srgbClr val="C0559E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bg1"/>
                </a:solidFill>
                <a:latin typeface="Montserrat" pitchFamily="2" charset="77"/>
              </a:rPr>
              <a:t>Gestão de Infraestrutura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1C569DC-9A65-AB43-8333-093D89EAC2A5}"/>
              </a:ext>
            </a:extLst>
          </p:cNvPr>
          <p:cNvSpPr txBox="1"/>
          <p:nvPr/>
        </p:nvSpPr>
        <p:spPr>
          <a:xfrm>
            <a:off x="8379462" y="986087"/>
            <a:ext cx="16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QWCFP</a:t>
            </a:r>
          </a:p>
        </p:txBody>
      </p:sp>
      <p:pic>
        <p:nvPicPr>
          <p:cNvPr id="5" name="Imagem 4" descr="Uma imagem contendo objeto&#10;&#10;Descrição gerada automaticamente">
            <a:extLst>
              <a:ext uri="{FF2B5EF4-FFF2-40B4-BE49-F238E27FC236}">
                <a16:creationId xmlns:a16="http://schemas.microsoft.com/office/drawing/2014/main" id="{E6A973FC-AB26-4F4A-80D6-12663C26F5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47" y="692951"/>
            <a:ext cx="891145" cy="891145"/>
          </a:xfrm>
          <a:prstGeom prst="rect">
            <a:avLst/>
          </a:prstGeom>
        </p:spPr>
      </p:pic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0D74DC92-74F4-5745-82C1-EC82F31E3B67}"/>
              </a:ext>
            </a:extLst>
          </p:cNvPr>
          <p:cNvSpPr/>
          <p:nvPr/>
        </p:nvSpPr>
        <p:spPr>
          <a:xfrm>
            <a:off x="3837063" y="2278549"/>
            <a:ext cx="2743200" cy="3788965"/>
          </a:xfrm>
          <a:prstGeom prst="roundRect">
            <a:avLst>
              <a:gd name="adj" fmla="val 13056"/>
            </a:avLst>
          </a:prstGeom>
          <a:noFill/>
          <a:ln w="19050">
            <a:gradFill>
              <a:gsLst>
                <a:gs pos="0">
                  <a:srgbClr val="C0559E"/>
                </a:gs>
                <a:gs pos="97000">
                  <a:srgbClr val="253E9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Controle do ciclo de vida da Informação: 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Definir de forma hierarquizada (Taxonômica) como as informações serão agrupadas e em quantos níveis desejar;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Atribuir/negar/banir o acesso aos usuários do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eco-sistema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e convidar os mesmos aos seus grupos/subgrupos de informação;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Ativar e desativar seus grupos de informação;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Definir o tempo de retenção (guarda) dos arquivos, o número de versões de cada arquivo, os tipos de arquivos;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Associar regras de validação dos arquivos recebidos e/ou transmitidos (download) do seu grupo;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Notificar membros do seu grupo sobre eventos específicos, ou sobre a publicação de arquivos importantes no seu grupo;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Associar procedimentos de carga, workflow aos arquivos recebidos / enviados;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061D5F66-71C7-2344-B904-769CCF66008F}"/>
              </a:ext>
            </a:extLst>
          </p:cNvPr>
          <p:cNvSpPr/>
          <p:nvPr/>
        </p:nvSpPr>
        <p:spPr>
          <a:xfrm>
            <a:off x="3837063" y="1740342"/>
            <a:ext cx="2743199" cy="46663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3E9A"/>
              </a:gs>
              <a:gs pos="98000">
                <a:srgbClr val="C0559E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bg1"/>
                </a:solidFill>
                <a:latin typeface="Montserrat" pitchFamily="2" charset="77"/>
              </a:rPr>
              <a:t>Gestão de Informações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2B243A03-329D-1B44-8549-03ABAD45DB55}"/>
              </a:ext>
            </a:extLst>
          </p:cNvPr>
          <p:cNvSpPr/>
          <p:nvPr/>
        </p:nvSpPr>
        <p:spPr>
          <a:xfrm>
            <a:off x="6845666" y="1740342"/>
            <a:ext cx="4938984" cy="46663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53E9A"/>
              </a:gs>
              <a:gs pos="98000">
                <a:srgbClr val="C0559E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bg1"/>
                </a:solidFill>
                <a:latin typeface="Montserrat" pitchFamily="2" charset="77"/>
              </a:rPr>
              <a:t>Usuários do QWCFP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8C16B063-516D-5047-930D-37BD594302E0}"/>
              </a:ext>
            </a:extLst>
          </p:cNvPr>
          <p:cNvSpPr/>
          <p:nvPr/>
        </p:nvSpPr>
        <p:spPr>
          <a:xfrm>
            <a:off x="6845666" y="2278549"/>
            <a:ext cx="4938984" cy="3788965"/>
          </a:xfrm>
          <a:prstGeom prst="roundRect">
            <a:avLst>
              <a:gd name="adj" fmla="val 13056"/>
            </a:avLst>
          </a:prstGeom>
          <a:noFill/>
          <a:ln w="19050">
            <a:gradFill>
              <a:gsLst>
                <a:gs pos="0">
                  <a:srgbClr val="C0559E"/>
                </a:gs>
                <a:gs pos="97000">
                  <a:srgbClr val="253E9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 Pleitear o seu cadastrar-se junto ao sistema, antes de realizar as transferências de arquivos, ficando o seu cadastro passível de aprovação pela equipe de infraestrutura, tornando-se habilitado para colaborar no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eco-sistema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QWCSS: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Solicitar a participação em um grupo de informações existente, através de notificação ao gestor do grupo de informação sobre a intenção de fazer parte do grupo;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Solicitar a criação de um novo Grupo de Informações para atender as suas demandas, notificando imediatamente a equipe de infra a sua intenção, que poderá acatar ou não em função da disponibilidade de recursos. Todo o fluxo do processo é mantido no sistema para efeito de rastreabilidade;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Pesquisar arquivos contidos no </a:t>
            </a:r>
            <a:r>
              <a:rPr lang="pt-B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eco-sistema</a:t>
            </a: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por Tipo de Arquivos, Área/Subárea Organizacional (hierarquizado), Grupo/Subgrupo de Informação (hierarquizado), Dono do arquivo, Origem do arquivo, Nome do Arquivo, Conteúdo do arquivo, Data, faixa de Tamanho de arquivo.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Enviar e Baixar arquivos cujos privilégios lhe permitirem, mantendo ou não versões dos arquivos conforme as regras do grupo;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Notificar outros participantes do grupo que pertence sobre a publicação de novo arquivo ou versão.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Compartilhar um arquivo com outros membros e/ou grupos sem criar uma “cópia” física.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Copiar, Mover, Excluir arquivos mediante aprovação do gestor do grupo que será notificado a cada uma desta ações;</a:t>
            </a:r>
          </a:p>
        </p:txBody>
      </p:sp>
    </p:spTree>
    <p:extLst>
      <p:ext uri="{BB962C8B-B14F-4D97-AF65-F5344CB8AC3E}">
        <p14:creationId xmlns:p14="http://schemas.microsoft.com/office/powerpoint/2010/main" val="1504143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786C5E0-16DF-DE43-9AF2-0CA850C14E33}"/>
              </a:ext>
            </a:extLst>
          </p:cNvPr>
          <p:cNvSpPr/>
          <p:nvPr/>
        </p:nvSpPr>
        <p:spPr>
          <a:xfrm>
            <a:off x="0" y="-9084"/>
            <a:ext cx="12192000" cy="761114"/>
          </a:xfrm>
          <a:prstGeom prst="rect">
            <a:avLst/>
          </a:prstGeom>
          <a:gradFill>
            <a:gsLst>
              <a:gs pos="0">
                <a:srgbClr val="046EB6"/>
              </a:gs>
              <a:gs pos="97000">
                <a:srgbClr val="25B8CC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217584"/>
            <a:ext cx="1982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QWCFP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0995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98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CARACTERÍSTICAS DO QWCFP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2667DFB-34D3-3940-A888-E0867F03506C}"/>
              </a:ext>
            </a:extLst>
          </p:cNvPr>
          <p:cNvSpPr txBox="1"/>
          <p:nvPr/>
        </p:nvSpPr>
        <p:spPr>
          <a:xfrm>
            <a:off x="2122819" y="3446807"/>
            <a:ext cx="1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Index Server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376F6B-08E2-6F4C-9BD7-7BC9BC169A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64" y="2119975"/>
            <a:ext cx="1255259" cy="125525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B793AEF-C983-2245-82B8-C23F2B92FEDE}"/>
              </a:ext>
            </a:extLst>
          </p:cNvPr>
          <p:cNvSpPr/>
          <p:nvPr/>
        </p:nvSpPr>
        <p:spPr>
          <a:xfrm>
            <a:off x="4063673" y="1619337"/>
            <a:ext cx="60055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Gerenciador de informações não estruturadas.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Um abrangente sistema de recuperação de informações baseado em um poderoso software de indexação e recuperação textual;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Indexa inteiro teor de DOC, RTF, PDF, HTML e XML;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Fonética 100% adequada à língua portuguesa;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Suporte a expressões complexas de busca;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Pesquisa por palavras semelhantes;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Refinamento sucessivo das pesquisas;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Cruzamento de conjunto de dados já pesquisados;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Pesquisa com ou sem acento;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Suporte a todos os conectores do mercado;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Pesquisa automaticamente o plural das palavras;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Suporte ao Thesaurus </a:t>
            </a:r>
            <a:r>
              <a:rPr lang="pt-B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Ansi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Pesquisa simultânea a várias bases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Clusterização</a:t>
            </a:r>
            <a:endParaRPr lang="pt-BR" sz="1200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Integrado ao QWCFP</a:t>
            </a:r>
          </a:p>
        </p:txBody>
      </p:sp>
    </p:spTree>
    <p:extLst>
      <p:ext uri="{BB962C8B-B14F-4D97-AF65-F5344CB8AC3E}">
        <p14:creationId xmlns:p14="http://schemas.microsoft.com/office/powerpoint/2010/main" val="248022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98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CARACTERÍSTICAS DO QWCFP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2667DFB-34D3-3940-A888-E0867F03506C}"/>
              </a:ext>
            </a:extLst>
          </p:cNvPr>
          <p:cNvSpPr txBox="1"/>
          <p:nvPr/>
        </p:nvSpPr>
        <p:spPr>
          <a:xfrm>
            <a:off x="2122819" y="3446806"/>
            <a:ext cx="143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File Monitor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5B544AC0-7172-B641-93B1-492398408135}"/>
              </a:ext>
            </a:extLst>
          </p:cNvPr>
          <p:cNvSpPr/>
          <p:nvPr/>
        </p:nvSpPr>
        <p:spPr>
          <a:xfrm>
            <a:off x="4380455" y="1520679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Trata eventos a partir da criação de arquivos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7A0CB7DF-3808-2341-A06E-C1C5FCBA8812}"/>
              </a:ext>
            </a:extLst>
          </p:cNvPr>
          <p:cNvSpPr/>
          <p:nvPr/>
        </p:nvSpPr>
        <p:spPr>
          <a:xfrm>
            <a:off x="4380455" y="3048855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Multiplataforma</a:t>
            </a:r>
            <a:endParaRPr lang="pt-BR" sz="900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E33EC52E-E1CA-4F4D-BE53-48DEC669EA46}"/>
              </a:ext>
            </a:extLst>
          </p:cNvPr>
          <p:cNvSpPr/>
          <p:nvPr/>
        </p:nvSpPr>
        <p:spPr>
          <a:xfrm>
            <a:off x="5939946" y="1520679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Permite definir máscaras de arquivos a monitorar</a:t>
            </a:r>
            <a:endParaRPr lang="pt-BR" sz="900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8489358D-41D3-C84B-849A-55BDE4B10E55}"/>
              </a:ext>
            </a:extLst>
          </p:cNvPr>
          <p:cNvSpPr/>
          <p:nvPr/>
        </p:nvSpPr>
        <p:spPr>
          <a:xfrm>
            <a:off x="5939946" y="3048855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 de acesso e logs para auditoria e rastreamento de eventos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42CF03F4-3BB0-A246-BC6B-F64AF001547C}"/>
              </a:ext>
            </a:extLst>
          </p:cNvPr>
          <p:cNvSpPr/>
          <p:nvPr/>
        </p:nvSpPr>
        <p:spPr>
          <a:xfrm>
            <a:off x="7499437" y="1520679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Ativação de scripts,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JCLs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ou comandos 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A29583AD-FB1C-424F-B1A5-9DF72C3B5DD0}"/>
              </a:ext>
            </a:extLst>
          </p:cNvPr>
          <p:cNvSpPr/>
          <p:nvPr/>
        </p:nvSpPr>
        <p:spPr>
          <a:xfrm>
            <a:off x="7499437" y="3048855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Variáveis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substituidas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dinamicamente</a:t>
            </a:r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40A3DA34-8FB3-2743-BAA6-EC2B3B7658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88" y="2236126"/>
            <a:ext cx="1019011" cy="10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53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98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CARACTERÍSTICAS DO QWCFP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2667DFB-34D3-3940-A888-E0867F03506C}"/>
              </a:ext>
            </a:extLst>
          </p:cNvPr>
          <p:cNvSpPr txBox="1"/>
          <p:nvPr/>
        </p:nvSpPr>
        <p:spPr>
          <a:xfrm>
            <a:off x="2122819" y="3446807"/>
            <a:ext cx="16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Service Agenda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5B544AC0-7172-B641-93B1-492398408135}"/>
              </a:ext>
            </a:extLst>
          </p:cNvPr>
          <p:cNvSpPr/>
          <p:nvPr/>
        </p:nvSpPr>
        <p:spPr>
          <a:xfrm>
            <a:off x="4380455" y="1520679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Agenda para ações no ambiente operacional ou no próprio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Q-Ware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Server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7A0CB7DF-3808-2341-A06E-C1C5FCBA8812}"/>
              </a:ext>
            </a:extLst>
          </p:cNvPr>
          <p:cNvSpPr/>
          <p:nvPr/>
        </p:nvSpPr>
        <p:spPr>
          <a:xfrm>
            <a:off x="4380455" y="3048855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Multiplataforma</a:t>
            </a:r>
            <a:endParaRPr lang="pt-BR" sz="900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E33EC52E-E1CA-4F4D-BE53-48DEC669EA46}"/>
              </a:ext>
            </a:extLst>
          </p:cNvPr>
          <p:cNvSpPr/>
          <p:nvPr/>
        </p:nvSpPr>
        <p:spPr>
          <a:xfrm>
            <a:off x="5939946" y="1520679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Permite definição de dias da semana e horários de acionamento</a:t>
            </a:r>
            <a:endParaRPr lang="pt-BR" sz="900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8489358D-41D3-C84B-849A-55BDE4B10E55}"/>
              </a:ext>
            </a:extLst>
          </p:cNvPr>
          <p:cNvSpPr/>
          <p:nvPr/>
        </p:nvSpPr>
        <p:spPr>
          <a:xfrm>
            <a:off x="5939946" y="3048855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Controle de acesso e logs para auditoria e rastreamento de eventos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42CF03F4-3BB0-A246-BC6B-F64AF001547C}"/>
              </a:ext>
            </a:extLst>
          </p:cNvPr>
          <p:cNvSpPr/>
          <p:nvPr/>
        </p:nvSpPr>
        <p:spPr>
          <a:xfrm>
            <a:off x="7499437" y="1520679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Ativação de scripts,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JCLs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ou comandos 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A29583AD-FB1C-424F-B1A5-9DF72C3B5DD0}"/>
              </a:ext>
            </a:extLst>
          </p:cNvPr>
          <p:cNvSpPr/>
          <p:nvPr/>
        </p:nvSpPr>
        <p:spPr>
          <a:xfrm>
            <a:off x="7499437" y="3048855"/>
            <a:ext cx="1431621" cy="1430894"/>
          </a:xfrm>
          <a:prstGeom prst="roundRect">
            <a:avLst/>
          </a:prstGeom>
          <a:noFill/>
          <a:ln w="19050">
            <a:gradFill>
              <a:gsLst>
                <a:gs pos="0">
                  <a:srgbClr val="25B8CC"/>
                </a:gs>
                <a:gs pos="98000">
                  <a:srgbClr val="046EB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Variáveis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substituidas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dinamicamente</a:t>
            </a:r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40A3DA34-8FB3-2743-BAA6-EC2B3B7658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88" y="2236126"/>
            <a:ext cx="1019011" cy="10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21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66E4A8F9-8F7B-3941-BD6F-2BA7789B4727}"/>
              </a:ext>
            </a:extLst>
          </p:cNvPr>
          <p:cNvGrpSpPr/>
          <p:nvPr/>
        </p:nvGrpSpPr>
        <p:grpSpPr>
          <a:xfrm>
            <a:off x="6695006" y="239583"/>
            <a:ext cx="4852995" cy="4099035"/>
            <a:chOff x="6081226" y="1020278"/>
            <a:chExt cx="5338294" cy="4508938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95F7E2E-5F14-3045-8173-4C77A5240ADA}"/>
                </a:ext>
              </a:extLst>
            </p:cNvPr>
            <p:cNvSpPr/>
            <p:nvPr/>
          </p:nvSpPr>
          <p:spPr>
            <a:xfrm>
              <a:off x="6845871" y="1416009"/>
              <a:ext cx="3814898" cy="381489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100" b="1" dirty="0">
                <a:latin typeface="Montserrat" pitchFamily="2" charset="77"/>
              </a:endParaRPr>
            </a:p>
          </p:txBody>
        </p:sp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B5C0ECAC-8CB4-7A45-8038-DFAD9596F65E}"/>
                </a:ext>
              </a:extLst>
            </p:cNvPr>
            <p:cNvSpPr/>
            <p:nvPr/>
          </p:nvSpPr>
          <p:spPr>
            <a:xfrm>
              <a:off x="8235893" y="4591855"/>
              <a:ext cx="1269589" cy="9373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7EAE863D-CC81-6245-A7D0-74809596B98C}"/>
                </a:ext>
              </a:extLst>
            </p:cNvPr>
            <p:cNvSpPr/>
            <p:nvPr/>
          </p:nvSpPr>
          <p:spPr>
            <a:xfrm>
              <a:off x="6379834" y="2686658"/>
              <a:ext cx="1065840" cy="1033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4659AA7D-1648-C04E-8716-9932671D27C9}"/>
                </a:ext>
              </a:extLst>
            </p:cNvPr>
            <p:cNvSpPr/>
            <p:nvPr/>
          </p:nvSpPr>
          <p:spPr>
            <a:xfrm>
              <a:off x="9924592" y="2685448"/>
              <a:ext cx="1269589" cy="1033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3149C01-ABDE-4F4F-B4AC-0F239AEAA73B}"/>
                </a:ext>
              </a:extLst>
            </p:cNvPr>
            <p:cNvSpPr/>
            <p:nvPr/>
          </p:nvSpPr>
          <p:spPr>
            <a:xfrm>
              <a:off x="8076542" y="1020278"/>
              <a:ext cx="1269589" cy="927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FC3ACE5-C182-774A-8949-FF17EE58B2AD}"/>
                </a:ext>
              </a:extLst>
            </p:cNvPr>
            <p:cNvSpPr/>
            <p:nvPr/>
          </p:nvSpPr>
          <p:spPr>
            <a:xfrm>
              <a:off x="7976051" y="2533732"/>
              <a:ext cx="1554539" cy="1554539"/>
            </a:xfrm>
            <a:prstGeom prst="ellipse">
              <a:avLst/>
            </a:prstGeom>
            <a:gradFill>
              <a:gsLst>
                <a:gs pos="0">
                  <a:srgbClr val="25B8CC"/>
                </a:gs>
                <a:gs pos="99000">
                  <a:srgbClr val="046EB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latin typeface="Montserrat" pitchFamily="2" charset="77"/>
                </a:rPr>
                <a:t>GERÊNCIA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EB6D3D6-8626-BF4F-8AD0-B319D3A4D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481" y="2755560"/>
              <a:ext cx="595969" cy="595969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1294D5E-04AB-3244-B1B7-8D105AE38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452" y="4684891"/>
              <a:ext cx="506724" cy="384234"/>
            </a:xfrm>
            <a:prstGeom prst="rect">
              <a:avLst/>
            </a:prstGeom>
          </p:spPr>
        </p:pic>
        <p:pic>
          <p:nvPicPr>
            <p:cNvPr id="17" name="Imagem 16" descr="Uma imagem contendo louça, prato&#10;&#10;Descrição gerada automaticamente">
              <a:extLst>
                <a:ext uri="{FF2B5EF4-FFF2-40B4-BE49-F238E27FC236}">
                  <a16:creationId xmlns:a16="http://schemas.microsoft.com/office/drawing/2014/main" id="{D6447F40-83C1-E14A-9032-AA3756A2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930" y="1254665"/>
              <a:ext cx="555005" cy="52668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DFCA2885-AD3E-6846-86DD-FD87EF5EF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9682" y="2760082"/>
              <a:ext cx="586925" cy="586925"/>
            </a:xfrm>
            <a:prstGeom prst="rect">
              <a:avLst/>
            </a:prstGeom>
          </p:spPr>
        </p:pic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5D5116EA-8C23-7A4D-9984-C8585E01B5DE}"/>
                </a:ext>
              </a:extLst>
            </p:cNvPr>
            <p:cNvSpPr txBox="1"/>
            <p:nvPr/>
          </p:nvSpPr>
          <p:spPr>
            <a:xfrm>
              <a:off x="7861897" y="1820345"/>
              <a:ext cx="1671070" cy="254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Colaboração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366FA0BD-1B69-7A4F-AD4D-AE584EE20741}"/>
                </a:ext>
              </a:extLst>
            </p:cNvPr>
            <p:cNvSpPr txBox="1"/>
            <p:nvPr/>
          </p:nvSpPr>
          <p:spPr>
            <a:xfrm>
              <a:off x="9748450" y="3391431"/>
              <a:ext cx="1671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Automação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0F940183-D3A3-474B-812C-2A0BDE778898}"/>
                </a:ext>
              </a:extLst>
            </p:cNvPr>
            <p:cNvSpPr txBox="1"/>
            <p:nvPr/>
          </p:nvSpPr>
          <p:spPr>
            <a:xfrm>
              <a:off x="8035153" y="5152853"/>
              <a:ext cx="1671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Migração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50403481-305E-E645-B1CE-B19C245B8614}"/>
                </a:ext>
              </a:extLst>
            </p:cNvPr>
            <p:cNvSpPr txBox="1"/>
            <p:nvPr/>
          </p:nvSpPr>
          <p:spPr>
            <a:xfrm>
              <a:off x="6081226" y="3410681"/>
              <a:ext cx="1671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0070C0"/>
                  </a:solidFill>
                  <a:latin typeface="Montserrat" pitchFamily="2" charset="77"/>
                </a:rPr>
                <a:t>Integração</a:t>
              </a:r>
              <a:endParaRPr lang="pt-BR" sz="4400" b="1" dirty="0">
                <a:solidFill>
                  <a:srgbClr val="0070C0"/>
                </a:solidFill>
                <a:latin typeface="Montserrat" pitchFamily="2" charset="77"/>
              </a:endParaRPr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917F4DBF-5780-C746-B4CC-9DAB86DA6514}"/>
                </a:ext>
              </a:extLst>
            </p:cNvPr>
            <p:cNvSpPr/>
            <p:nvPr/>
          </p:nvSpPr>
          <p:spPr>
            <a:xfrm>
              <a:off x="9960149" y="4255183"/>
              <a:ext cx="700620" cy="592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147605" y="277000"/>
            <a:ext cx="346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POR QUE o Q-WARE no 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Ministério da Saúde?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8D070C9-B27A-6740-ABBD-63F636692B11}"/>
              </a:ext>
            </a:extLst>
          </p:cNvPr>
          <p:cNvSpPr txBox="1"/>
          <p:nvPr/>
        </p:nvSpPr>
        <p:spPr>
          <a:xfrm>
            <a:off x="1516022" y="1335459"/>
            <a:ext cx="2277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Montserrat" pitchFamily="2" charset="77"/>
              </a:rPr>
              <a:t>POR QUE</a:t>
            </a:r>
          </a:p>
          <a:p>
            <a:r>
              <a:rPr lang="pt-BR" sz="3200" b="1" dirty="0">
                <a:solidFill>
                  <a:srgbClr val="0070C0"/>
                </a:solidFill>
                <a:latin typeface="Montserrat" pitchFamily="2" charset="77"/>
              </a:rPr>
              <a:t>Q-WARE?</a:t>
            </a:r>
            <a:endParaRPr lang="pt-BR" sz="8000" b="1" dirty="0">
              <a:solidFill>
                <a:srgbClr val="0070C0"/>
              </a:solidFill>
              <a:latin typeface="Montserrat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208069-154D-4F41-8F29-8342332811D1}"/>
              </a:ext>
            </a:extLst>
          </p:cNvPr>
          <p:cNvSpPr txBox="1"/>
          <p:nvPr/>
        </p:nvSpPr>
        <p:spPr>
          <a:xfrm>
            <a:off x="505066" y="3209526"/>
            <a:ext cx="6400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 família de produtos Q-Ware facilita a construção de cenários de integração, colaboração e movimentação de dados incluindo EAI, EDI, Workflow, Automação eficiente, aberta, de baixo custo como nenhuma outra.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59B8AE9-5570-43C5-B55B-FBF3043CFF39}"/>
              </a:ext>
            </a:extLst>
          </p:cNvPr>
          <p:cNvGrpSpPr/>
          <p:nvPr/>
        </p:nvGrpSpPr>
        <p:grpSpPr>
          <a:xfrm>
            <a:off x="9595710" y="3140676"/>
            <a:ext cx="2385425" cy="3081968"/>
            <a:chOff x="7973774" y="3420624"/>
            <a:chExt cx="2385425" cy="3081968"/>
          </a:xfrm>
        </p:grpSpPr>
        <p:pic>
          <p:nvPicPr>
            <p:cNvPr id="25" name="Imagem 24" descr="Uma imagem contendo monitor, equipamentos eletrônicos, mostrador&#10;&#10;Descrição gerada automaticamente">
              <a:extLst>
                <a:ext uri="{FF2B5EF4-FFF2-40B4-BE49-F238E27FC236}">
                  <a16:creationId xmlns:a16="http://schemas.microsoft.com/office/drawing/2014/main" id="{18E8F816-0947-C846-9877-A23C104F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7469">
              <a:off x="7973774" y="3420624"/>
              <a:ext cx="2385425" cy="3081968"/>
            </a:xfrm>
            <a:prstGeom prst="rect">
              <a:avLst/>
            </a:prstGeom>
          </p:spPr>
        </p:pic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3846B130-E04E-A842-9511-132A379A0747}"/>
                </a:ext>
              </a:extLst>
            </p:cNvPr>
            <p:cNvSpPr txBox="1"/>
            <p:nvPr/>
          </p:nvSpPr>
          <p:spPr>
            <a:xfrm rot="1427254">
              <a:off x="8292207" y="4411513"/>
              <a:ext cx="1516671" cy="154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>
                  <a:solidFill>
                    <a:schemeClr val="bg1"/>
                  </a:solidFill>
                  <a:latin typeface="Montserrat" pitchFamily="2" charset="77"/>
                </a:rPr>
                <a:t>Inove em sua empresa e melhore a eficiência do seu ambiente de negócios, reduzindo os riscos integrando e aproximando pessoas, sistemas e dados.</a:t>
              </a:r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9DFFE40A-BDE9-DE49-AE2F-3B7FA36BB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7469">
              <a:off x="9201778" y="3887988"/>
              <a:ext cx="565533" cy="473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929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982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História do </a:t>
            </a:r>
            <a:r>
              <a:rPr lang="pt-BR" sz="1400" b="1" dirty="0" err="1">
                <a:solidFill>
                  <a:schemeClr val="bg1"/>
                </a:solidFill>
                <a:latin typeface="Montserrat" pitchFamily="2" charset="77"/>
              </a:rPr>
              <a:t>Q-Ware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3971659D-3576-AA4D-A90F-F8EFF68928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5447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66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FDS/390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no IBM </a:t>
            </a:r>
            <a:r>
              <a:rPr lang="pt-BR" sz="1400" b="1" dirty="0" err="1">
                <a:solidFill>
                  <a:schemeClr val="bg1"/>
                </a:solidFill>
                <a:latin typeface="Montserrat" pitchFamily="2" charset="77"/>
              </a:rPr>
              <a:t>z</a:t>
            </a:r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/OS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5268890-7CD3-B345-9172-7D70D3485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18" y="2146060"/>
            <a:ext cx="1395768" cy="247611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B5C7938B-44E7-D644-96C0-0E7AE7C0A1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46" y="2146060"/>
            <a:ext cx="1395768" cy="247611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557A454-4B0B-5A43-8CF8-4CA5A30408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34" y="2406287"/>
            <a:ext cx="997107" cy="1710826"/>
          </a:xfrm>
          <a:prstGeom prst="rect">
            <a:avLst/>
          </a:prstGeom>
        </p:spPr>
      </p:pic>
      <p:pic>
        <p:nvPicPr>
          <p:cNvPr id="17" name="Imagem 16" descr="Uma imagem contendo bambolê&#10;&#10;Descrição gerada automaticamente">
            <a:extLst>
              <a:ext uri="{FF2B5EF4-FFF2-40B4-BE49-F238E27FC236}">
                <a16:creationId xmlns:a16="http://schemas.microsoft.com/office/drawing/2014/main" id="{9586910C-7CE7-794A-AB10-835A4991DD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38" y="4799835"/>
            <a:ext cx="4627723" cy="1125921"/>
          </a:xfrm>
          <a:prstGeom prst="rect">
            <a:avLst/>
          </a:prstGeom>
        </p:spPr>
      </p:pic>
      <p:pic>
        <p:nvPicPr>
          <p:cNvPr id="22" name="Imagem 21" descr="Uma imagem contendo objeto&#10;&#10;Descrição gerada automaticamente">
            <a:extLst>
              <a:ext uri="{FF2B5EF4-FFF2-40B4-BE49-F238E27FC236}">
                <a16:creationId xmlns:a16="http://schemas.microsoft.com/office/drawing/2014/main" id="{28D5DEDB-109C-7C45-BE36-0F458F8A0B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108" y="2535686"/>
            <a:ext cx="635000" cy="1460500"/>
          </a:xfrm>
          <a:prstGeom prst="rect">
            <a:avLst/>
          </a:prstGeom>
        </p:spPr>
      </p:pic>
      <p:pic>
        <p:nvPicPr>
          <p:cNvPr id="24" name="Imagem 23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196F8B63-F792-154A-8DA6-B748F27253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47" y="3100358"/>
            <a:ext cx="530493" cy="75272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C85D615D-39DC-A54D-A1A1-4C1A599C9B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36" y="4290203"/>
            <a:ext cx="1301141" cy="615085"/>
          </a:xfrm>
          <a:prstGeom prst="rect">
            <a:avLst/>
          </a:prstGeom>
        </p:spPr>
      </p:pic>
      <p:pic>
        <p:nvPicPr>
          <p:cNvPr id="79" name="Imagem 78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BD2A3276-7927-3642-BD24-B1F97ADD7E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47133" y="3085844"/>
            <a:ext cx="530493" cy="752725"/>
          </a:xfrm>
          <a:prstGeom prst="rect">
            <a:avLst/>
          </a:prstGeom>
        </p:spPr>
      </p:pic>
      <p:pic>
        <p:nvPicPr>
          <p:cNvPr id="82" name="Imagem 81" descr="Uma imagem contendo objeto&#10;&#10;Descrição gerada automaticamente">
            <a:extLst>
              <a:ext uri="{FF2B5EF4-FFF2-40B4-BE49-F238E27FC236}">
                <a16:creationId xmlns:a16="http://schemas.microsoft.com/office/drawing/2014/main" id="{62EE7A95-067A-3F49-9101-F078399C03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08910" y="2593742"/>
            <a:ext cx="635000" cy="1460500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748952B5-752E-244D-AB6F-6501DE4C35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429320" y="4246138"/>
            <a:ext cx="1301141" cy="615085"/>
          </a:xfrm>
          <a:prstGeom prst="rect">
            <a:avLst/>
          </a:prstGeom>
        </p:spPr>
      </p:pic>
      <p:pic>
        <p:nvPicPr>
          <p:cNvPr id="99" name="Imagem 98" descr="Uma imagem contendo bambolê&#10;&#10;Descrição gerada automaticamente">
            <a:extLst>
              <a:ext uri="{FF2B5EF4-FFF2-40B4-BE49-F238E27FC236}">
                <a16:creationId xmlns:a16="http://schemas.microsoft.com/office/drawing/2014/main" id="{53122107-2C5E-2840-BC43-E3EFBDE709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25679" y="880977"/>
            <a:ext cx="4627723" cy="1125921"/>
          </a:xfrm>
          <a:prstGeom prst="rect">
            <a:avLst/>
          </a:prstGeom>
        </p:spPr>
      </p:pic>
      <p:pic>
        <p:nvPicPr>
          <p:cNvPr id="100" name="Imagem 99">
            <a:extLst>
              <a:ext uri="{FF2B5EF4-FFF2-40B4-BE49-F238E27FC236}">
                <a16:creationId xmlns:a16="http://schemas.microsoft.com/office/drawing/2014/main" id="{14706BC1-4816-1C44-93DD-4B94B6722B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99426">
            <a:off x="6539670" y="1773202"/>
            <a:ext cx="1301141" cy="615085"/>
          </a:xfrm>
          <a:prstGeom prst="rect">
            <a:avLst/>
          </a:prstGeom>
        </p:spPr>
      </p:pic>
      <p:pic>
        <p:nvPicPr>
          <p:cNvPr id="107" name="Imagem 106">
            <a:extLst>
              <a:ext uri="{FF2B5EF4-FFF2-40B4-BE49-F238E27FC236}">
                <a16:creationId xmlns:a16="http://schemas.microsoft.com/office/drawing/2014/main" id="{6C4866A0-575A-3D46-AD27-01E029EC57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4459833" y="1740101"/>
            <a:ext cx="1301141" cy="615085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4E6C7B5C-99EF-F04D-984C-430C8BA79C9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57CB38C8-4263-864C-BD71-947F7905B066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311AD560-A4ED-CA4A-B3D4-BDC96A7EC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04EEB985-27E6-EC4C-8C56-EA76B5A6D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FDS/390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no IBM </a:t>
            </a:r>
            <a:r>
              <a:rPr lang="pt-BR" sz="1400" b="1" dirty="0" err="1">
                <a:solidFill>
                  <a:schemeClr val="bg1"/>
                </a:solidFill>
                <a:latin typeface="Montserrat" pitchFamily="2" charset="77"/>
              </a:rPr>
              <a:t>z</a:t>
            </a:r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/OS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95BEBA6-00E7-B547-BF65-BA81C96EEF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12" y="2651634"/>
            <a:ext cx="1054586" cy="10545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3125102" y="3781674"/>
            <a:ext cx="12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FDS/390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3" name="Imagem 2" descr="Uma imagem contendo objeto&#10;&#10;Descrição gerada automaticamente">
            <a:extLst>
              <a:ext uri="{FF2B5EF4-FFF2-40B4-BE49-F238E27FC236}">
                <a16:creationId xmlns:a16="http://schemas.microsoft.com/office/drawing/2014/main" id="{80CD906C-C5C1-3343-ABDC-010F2DF192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75" y="1275358"/>
            <a:ext cx="1927423" cy="380713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AD85EA8-DDEC-9144-BB0B-952A7E4770C3}"/>
              </a:ext>
            </a:extLst>
          </p:cNvPr>
          <p:cNvSpPr/>
          <p:nvPr/>
        </p:nvSpPr>
        <p:spPr>
          <a:xfrm>
            <a:off x="5464457" y="2858421"/>
            <a:ext cx="101687" cy="101687"/>
          </a:xfrm>
          <a:prstGeom prst="ellipse">
            <a:avLst/>
          </a:prstGeom>
          <a:gradFill>
            <a:gsLst>
              <a:gs pos="0">
                <a:srgbClr val="F58021"/>
              </a:gs>
              <a:gs pos="98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latin typeface="Montserrat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10F1AA1-5B13-7640-973F-7099D11FF229}"/>
              </a:ext>
            </a:extLst>
          </p:cNvPr>
          <p:cNvSpPr/>
          <p:nvPr/>
        </p:nvSpPr>
        <p:spPr>
          <a:xfrm>
            <a:off x="5464457" y="3496375"/>
            <a:ext cx="101687" cy="101687"/>
          </a:xfrm>
          <a:prstGeom prst="ellipse">
            <a:avLst/>
          </a:prstGeom>
          <a:gradFill>
            <a:gsLst>
              <a:gs pos="0">
                <a:srgbClr val="F58021"/>
              </a:gs>
              <a:gs pos="98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latin typeface="Montserrat" pitchFamily="2" charset="77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C918411-BA2C-314C-8DD9-C8C1CCC535F2}"/>
              </a:ext>
            </a:extLst>
          </p:cNvPr>
          <p:cNvCxnSpPr>
            <a:stCxn id="23" idx="2"/>
          </p:cNvCxnSpPr>
          <p:nvPr/>
        </p:nvCxnSpPr>
        <p:spPr>
          <a:xfrm flipH="1" flipV="1">
            <a:off x="4928191" y="2909264"/>
            <a:ext cx="536266" cy="1"/>
          </a:xfrm>
          <a:prstGeom prst="line">
            <a:avLst/>
          </a:prstGeom>
          <a:ln w="12700">
            <a:solidFill>
              <a:srgbClr val="F05C4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0F66147-0F21-5744-B0BF-2DE82B2D8836}"/>
              </a:ext>
            </a:extLst>
          </p:cNvPr>
          <p:cNvCxnSpPr/>
          <p:nvPr/>
        </p:nvCxnSpPr>
        <p:spPr>
          <a:xfrm flipH="1" flipV="1">
            <a:off x="4928191" y="3557850"/>
            <a:ext cx="536266" cy="1"/>
          </a:xfrm>
          <a:prstGeom prst="line">
            <a:avLst/>
          </a:prstGeom>
          <a:ln w="12700">
            <a:solidFill>
              <a:srgbClr val="F05C4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50B55A0-CDF9-8141-A7C9-F84DC6BF791E}"/>
              </a:ext>
            </a:extLst>
          </p:cNvPr>
          <p:cNvCxnSpPr>
            <a:cxnSpLocks/>
          </p:cNvCxnSpPr>
          <p:nvPr/>
        </p:nvCxnSpPr>
        <p:spPr>
          <a:xfrm>
            <a:off x="4928191" y="2909264"/>
            <a:ext cx="0" cy="637954"/>
          </a:xfrm>
          <a:prstGeom prst="line">
            <a:avLst/>
          </a:prstGeom>
          <a:ln w="12700">
            <a:solidFill>
              <a:srgbClr val="F05C4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4E630AAD-DF4D-C84E-8FD2-ECE0708DA893}"/>
              </a:ext>
            </a:extLst>
          </p:cNvPr>
          <p:cNvCxnSpPr>
            <a:cxnSpLocks/>
          </p:cNvCxnSpPr>
          <p:nvPr/>
        </p:nvCxnSpPr>
        <p:spPr>
          <a:xfrm flipH="1">
            <a:off x="4209557" y="3222927"/>
            <a:ext cx="702007" cy="5314"/>
          </a:xfrm>
          <a:prstGeom prst="line">
            <a:avLst/>
          </a:prstGeom>
          <a:ln w="12700">
            <a:solidFill>
              <a:srgbClr val="F05C4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2C112E14-0986-7F47-9B3F-08C21B23A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700" y="3051486"/>
            <a:ext cx="316710" cy="30266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9411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FDS/390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no IBM </a:t>
            </a:r>
            <a:r>
              <a:rPr lang="pt-BR" sz="1400" b="1" dirty="0" err="1">
                <a:solidFill>
                  <a:schemeClr val="bg1"/>
                </a:solidFill>
                <a:latin typeface="Montserrat" pitchFamily="2" charset="77"/>
              </a:rPr>
              <a:t>z</a:t>
            </a:r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/OS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95BEBA6-00E7-B547-BF65-BA81C96EEF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12" y="2651634"/>
            <a:ext cx="1054586" cy="10545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2058302" y="3781674"/>
            <a:ext cx="12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FDS/390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3828517" y="2089926"/>
            <a:ext cx="3252624" cy="1123415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Transporta arquivos entre ambientes abertos (Linux, AIX, Solaris, HP-UX, Windows,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etc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) e mainframes IBM (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z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/OS e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z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/Linux) via rede TCP/IP usando protocolo FDS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5C27CC7B-12E0-7148-B499-53BBD112A949}"/>
              </a:ext>
            </a:extLst>
          </p:cNvPr>
          <p:cNvSpPr/>
          <p:nvPr/>
        </p:nvSpPr>
        <p:spPr>
          <a:xfrm>
            <a:off x="7212650" y="2092837"/>
            <a:ext cx="3179035" cy="1123415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Submete JCL (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skeletons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) e/ou emite comandos e diagnoses, com variáveis globais próprias (@DSN, @DATE, @TIME, @SEQ,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etc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)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F2F4A815-4EC0-E040-AE05-759EFE41648F}"/>
              </a:ext>
            </a:extLst>
          </p:cNvPr>
          <p:cNvSpPr/>
          <p:nvPr/>
        </p:nvSpPr>
        <p:spPr>
          <a:xfrm>
            <a:off x="3828517" y="3355538"/>
            <a:ext cx="3252624" cy="770962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Utiliza criptografia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Blow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Fish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de 512 bits e compressão LZW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C7084B6E-2215-4446-A71E-9B531DD02874}"/>
              </a:ext>
            </a:extLst>
          </p:cNvPr>
          <p:cNvSpPr/>
          <p:nvPr/>
        </p:nvSpPr>
        <p:spPr>
          <a:xfrm>
            <a:off x="7212650" y="3358449"/>
            <a:ext cx="3179035" cy="770962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Faz autenticação de usuários remotos no SAF (ACF2, RACF ou Top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Secret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)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2B7CB526-3B05-3741-B74A-53A935384181}"/>
              </a:ext>
            </a:extLst>
          </p:cNvPr>
          <p:cNvSpPr/>
          <p:nvPr/>
        </p:nvSpPr>
        <p:spPr>
          <a:xfrm>
            <a:off x="3828517" y="4235852"/>
            <a:ext cx="3252624" cy="770962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Possui API batch e CICS para compressão, criptografia e cliente HTTP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239BAEAD-AB36-4E42-B4C3-896808A30EED}"/>
              </a:ext>
            </a:extLst>
          </p:cNvPr>
          <p:cNvSpPr/>
          <p:nvPr/>
        </p:nvSpPr>
        <p:spPr>
          <a:xfrm>
            <a:off x="7212650" y="4238763"/>
            <a:ext cx="3179035" cy="770962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Substitui com vantagens seus concorrentes Connect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Direct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XFB/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Pelican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 outros</a:t>
            </a:r>
          </a:p>
        </p:txBody>
      </p:sp>
      <p:pic>
        <p:nvPicPr>
          <p:cNvPr id="5" name="Imagem 4" descr="Uma imagem contendo clip-art&#10;&#10;Descrição gerada automaticamente">
            <a:extLst>
              <a:ext uri="{FF2B5EF4-FFF2-40B4-BE49-F238E27FC236}">
                <a16:creationId xmlns:a16="http://schemas.microsoft.com/office/drawing/2014/main" id="{B2EA2153-9645-DE49-AB79-BB20469AC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32" y="1347218"/>
            <a:ext cx="753795" cy="48662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1858CF-BB64-4E46-B829-106E826E6F0A}"/>
              </a:ext>
            </a:extLst>
          </p:cNvPr>
          <p:cNvSpPr txBox="1"/>
          <p:nvPr/>
        </p:nvSpPr>
        <p:spPr>
          <a:xfrm>
            <a:off x="4835684" y="1308784"/>
            <a:ext cx="532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CARACTERÍSTICAS DO PRODUTO</a:t>
            </a:r>
          </a:p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VERSÃO 2.2</a:t>
            </a:r>
          </a:p>
        </p:txBody>
      </p:sp>
    </p:spTree>
    <p:extLst>
      <p:ext uri="{BB962C8B-B14F-4D97-AF65-F5344CB8AC3E}">
        <p14:creationId xmlns:p14="http://schemas.microsoft.com/office/powerpoint/2010/main" val="261949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786C5E0-16DF-DE43-9AF2-0CA850C14E33}"/>
              </a:ext>
            </a:extLst>
          </p:cNvPr>
          <p:cNvSpPr/>
          <p:nvPr/>
        </p:nvSpPr>
        <p:spPr>
          <a:xfrm>
            <a:off x="0" y="-9084"/>
            <a:ext cx="12192000" cy="761114"/>
          </a:xfrm>
          <a:prstGeom prst="rect">
            <a:avLst/>
          </a:prstGeom>
          <a:gradFill>
            <a:gsLst>
              <a:gs pos="0">
                <a:srgbClr val="046EB6"/>
              </a:gs>
              <a:gs pos="97000">
                <a:srgbClr val="25B8CC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109863"/>
            <a:ext cx="156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TRANSPORTE DE ARQUIVOS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21D97FC-7B02-3F4D-9482-4131EA5BE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45" y="1108627"/>
            <a:ext cx="9160030" cy="464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33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879DF6DB-39C3-8449-BE57-DE4051EE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 flipV="1">
            <a:off x="0" y="6863699"/>
            <a:ext cx="5422900" cy="5352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E2037EB-2E83-D145-AF6B-66A337BB7391}"/>
              </a:ext>
            </a:extLst>
          </p:cNvPr>
          <p:cNvSpPr/>
          <p:nvPr/>
        </p:nvSpPr>
        <p:spPr>
          <a:xfrm>
            <a:off x="5422900" y="0"/>
            <a:ext cx="67691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FDS/390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no IBM </a:t>
            </a:r>
            <a:r>
              <a:rPr lang="pt-BR" sz="1400" b="1" dirty="0" err="1">
                <a:solidFill>
                  <a:schemeClr val="bg1"/>
                </a:solidFill>
                <a:latin typeface="Montserrat" pitchFamily="2" charset="77"/>
              </a:rPr>
              <a:t>z</a:t>
            </a:r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/OS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049BEB-A16A-5E4E-8AD9-4AFCC6252F87}"/>
              </a:ext>
            </a:extLst>
          </p:cNvPr>
          <p:cNvSpPr txBox="1"/>
          <p:nvPr/>
        </p:nvSpPr>
        <p:spPr>
          <a:xfrm>
            <a:off x="842730" y="3629310"/>
            <a:ext cx="3081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Intercepta criação de arquivos SMS submetendo JCL (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skeletons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) com variáveis próprias (@DSN, @DATE, @TIME, @SEQ,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etc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) e/ou emitindo comandos</a:t>
            </a:r>
          </a:p>
          <a:p>
            <a:pPr algn="ctr"/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Exemplo: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466A09-E412-0044-B511-CC6999FDB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47" y="2915624"/>
            <a:ext cx="2653335" cy="449526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9C85EED-2DF7-B54D-BF69-80B472A892DE}"/>
              </a:ext>
            </a:extLst>
          </p:cNvPr>
          <p:cNvGrpSpPr/>
          <p:nvPr/>
        </p:nvGrpSpPr>
        <p:grpSpPr>
          <a:xfrm>
            <a:off x="650446" y="6325743"/>
            <a:ext cx="1395313" cy="275416"/>
            <a:chOff x="3425023" y="2909982"/>
            <a:chExt cx="5258908" cy="1038036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EF339FD-4875-2144-A86B-79EB2AC7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41614EFC-172F-1140-BEB8-29D8AC045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4F14BE38-8A6A-C44A-AE92-541E52B3AEC2}"/>
              </a:ext>
            </a:extLst>
          </p:cNvPr>
          <p:cNvSpPr txBox="1"/>
          <p:nvPr/>
        </p:nvSpPr>
        <p:spPr>
          <a:xfrm>
            <a:off x="6256532" y="880977"/>
            <a:ext cx="57531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FDSPARM:	ALLOC FDSFILTK SYS2.JCL(TBFILTK)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TBFILTK:	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DSN      VOL  JOB  STP  CP  SJR   JCDM  MBR/CMD  LIB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/*------------------------------------------------------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FDS*        *    *    *    C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J    JCL1  SYS2.JCL </a:t>
            </a:r>
          </a:p>
          <a:p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.**.ENV    *    *    * 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J     C 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FDSX,D=@DSN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AÇÃO: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CREATE ‘FDS.TESTE’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JCL1: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//FDSPUT   JOB  ...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//STEP1    EXEC FDSPUTT,PARM=’SOURCE @DSN’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TARGET @DSN..D@DATE..T@TIME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RENAME X..@DSN..ENV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FDSX: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//FDSX     PROC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//STEP1    EXEC PGM=FDSPUTT,PARM=’SOURCE &amp;D’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TARGET NULLFILE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DELETE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SYSLOG: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IEF403I FDSPUT - STARTED - TIME=17.10.00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IEF404I FDSPUT - ENDED - TIME=17.10.01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FDSX,D=X.FDS.TESTE.ENV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IEF403I FDSX - STARTED - TIME=17.10.01                    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IEF404I FDSX - ENDED - TIME=17.10.01                             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FDSLOG: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	FDS3056I JCLF(1) submetido. JOB(FDSPUT JOB00905)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DSN(FDS.TESTE) VOL(FDS001) JID(JOAO TSU00770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TSOINIT1) JCL(SYS2.JCL(JCL1))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	FDS3061I CMDF(1) emitido (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FDSX,D=X.FDS.TESTE.ENV)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VOL(FDS001) JID(FDSPUT JOB00905 STEP1)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45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879DF6DB-39C3-8449-BE57-DE4051EE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 flipV="1">
            <a:off x="0" y="6863699"/>
            <a:ext cx="5422900" cy="5352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E2037EB-2E83-D145-AF6B-66A337BB7391}"/>
              </a:ext>
            </a:extLst>
          </p:cNvPr>
          <p:cNvSpPr/>
          <p:nvPr/>
        </p:nvSpPr>
        <p:spPr>
          <a:xfrm>
            <a:off x="5422900" y="0"/>
            <a:ext cx="67691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FDS/390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no IBM </a:t>
            </a:r>
            <a:r>
              <a:rPr lang="pt-BR" sz="1400" b="1" dirty="0" err="1">
                <a:solidFill>
                  <a:schemeClr val="bg1"/>
                </a:solidFill>
                <a:latin typeface="Montserrat" pitchFamily="2" charset="77"/>
              </a:rPr>
              <a:t>z</a:t>
            </a:r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/OS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049BEB-A16A-5E4E-8AD9-4AFCC6252F87}"/>
              </a:ext>
            </a:extLst>
          </p:cNvPr>
          <p:cNvSpPr txBox="1"/>
          <p:nvPr/>
        </p:nvSpPr>
        <p:spPr>
          <a:xfrm>
            <a:off x="842730" y="3629310"/>
            <a:ext cx="3081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Intercepta mensagens no console do sistema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z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/OS submetendo JCL (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skeletons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) com variáveis próprias (@MSG1-n, @DATE, @TIME, @SEQ,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etc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) e/ou emitindo comandos</a:t>
            </a:r>
          </a:p>
          <a:p>
            <a:pPr algn="ctr"/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Exemplo: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9C85EED-2DF7-B54D-BF69-80B472A892DE}"/>
              </a:ext>
            </a:extLst>
          </p:cNvPr>
          <p:cNvGrpSpPr/>
          <p:nvPr/>
        </p:nvGrpSpPr>
        <p:grpSpPr>
          <a:xfrm>
            <a:off x="650446" y="6325743"/>
            <a:ext cx="1395313" cy="275416"/>
            <a:chOff x="3425023" y="2909982"/>
            <a:chExt cx="5258908" cy="1038036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EF339FD-4875-2144-A86B-79EB2AC7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41614EFC-172F-1140-BEB8-29D8AC045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4F14BE38-8A6A-C44A-AE92-541E52B3AEC2}"/>
              </a:ext>
            </a:extLst>
          </p:cNvPr>
          <p:cNvSpPr txBox="1"/>
          <p:nvPr/>
        </p:nvSpPr>
        <p:spPr>
          <a:xfrm>
            <a:off x="5823454" y="428433"/>
            <a:ext cx="6183387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FDSPARM:	ALLOC FDSMSGTK SYS2.JCL(TBMSGTK)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TBMSGTK:	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/*MSG   JOBNM/ID  SID  CP JCDM MBR/CMD	LIB        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/*------------------------------------------------------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IEF176I   SYSLOG* * 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@MSG3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.HASP099  *       * 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. PJES2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BPXF032D  *       * 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@MSG1,R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EZAIN11I  *       * 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FDS390T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IEE041I   *       * 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SYSLOG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IEE043I   *       * 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SYSLOG,CL=@MSG13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IEE362A   *       * 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DUMPSMF,INDSN=@MSG6..@MSG7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IST380I   *       * 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V NET,ACT,ID=@MSG6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IST105I   *       *  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V NET,ACT,ID=@MSG2 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SYSLOG: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IEE043I A SYSTEM LOG DATA SET HAS BEEN QUEUED TO SYSOUT CLASS L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SYSLOG,CL=L                                                  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IEF403I SYSLOG - STARTED - TIME=00.00.05                       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IEF176I WTR 2100     WAITING FOR WORK, CLASS=L, DEST=LOCAL     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2100                                                         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IEF301I 2100     WTR CLOSED                                    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IEF404I SYSLOG - ENDED - TIME=00.00.10                                  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IST380I ERROR FOR ID = LF89 - REQUEST: ACTLINK, SENSE: 081C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IST105I LF89 NODE NOW INACTIVE                        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 NET,ACT,ID=LF89                                     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IST097I VARY ACCEPTED    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FDSLOG: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	FDS3061I CMDM(1) emitido (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SYSLOG,CL=L) MSG(IEE043I)                                                    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JID(MASTER P001)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	FDS3061I CMDM(2) emitido (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2100) MSG(IEF176I)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JID(SYSLOG STC01039 P001)  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	FDS3061I CMDM(5) emitido (V NET,ACT,ID=LF89)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MSG(IST380I) JID(NET P001)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(9)	FDS3049W CMDM(6) suprimido (V NET,ACT,ID=LF89)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MSG(IST105I) JID(NET P001)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452D35-CD81-F547-BA3A-DEB5A743A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0" y="2651112"/>
            <a:ext cx="3531588" cy="6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7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879DF6DB-39C3-8449-BE57-DE4051EE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 flipV="1">
            <a:off x="0" y="6863699"/>
            <a:ext cx="5422900" cy="5352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E2037EB-2E83-D145-AF6B-66A337BB7391}"/>
              </a:ext>
            </a:extLst>
          </p:cNvPr>
          <p:cNvSpPr/>
          <p:nvPr/>
        </p:nvSpPr>
        <p:spPr>
          <a:xfrm>
            <a:off x="5422900" y="0"/>
            <a:ext cx="67691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FDS/390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no IBM </a:t>
            </a:r>
            <a:r>
              <a:rPr lang="pt-BR" sz="1400" b="1" dirty="0" err="1">
                <a:solidFill>
                  <a:schemeClr val="bg1"/>
                </a:solidFill>
                <a:latin typeface="Montserrat" pitchFamily="2" charset="77"/>
              </a:rPr>
              <a:t>z</a:t>
            </a:r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/OS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049BEB-A16A-5E4E-8AD9-4AFCC6252F87}"/>
              </a:ext>
            </a:extLst>
          </p:cNvPr>
          <p:cNvSpPr txBox="1"/>
          <p:nvPr/>
        </p:nvSpPr>
        <p:spPr>
          <a:xfrm>
            <a:off x="842730" y="3629310"/>
            <a:ext cx="30815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Schedule</a:t>
            </a:r>
          </a:p>
          <a:p>
            <a:pPr algn="ctr"/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Submete JCL (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skeletons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) e/ou emite de comandos pré-agendados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9C85EED-2DF7-B54D-BF69-80B472A892DE}"/>
              </a:ext>
            </a:extLst>
          </p:cNvPr>
          <p:cNvGrpSpPr/>
          <p:nvPr/>
        </p:nvGrpSpPr>
        <p:grpSpPr>
          <a:xfrm>
            <a:off x="650446" y="6325743"/>
            <a:ext cx="1395313" cy="275416"/>
            <a:chOff x="3425023" y="2909982"/>
            <a:chExt cx="5258908" cy="1038036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EF339FD-4875-2144-A86B-79EB2AC7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41614EFC-172F-1140-BEB8-29D8AC045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4F14BE38-8A6A-C44A-AE92-541E52B3AEC2}"/>
              </a:ext>
            </a:extLst>
          </p:cNvPr>
          <p:cNvSpPr txBox="1"/>
          <p:nvPr/>
        </p:nvSpPr>
        <p:spPr>
          <a:xfrm>
            <a:off x="5848216" y="1066062"/>
            <a:ext cx="59184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FDSPARM:	ALLOC FDSSCHED SYS2.JCL(TBSCHED)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TBSCHED:	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/* MIN  HOUR DAY MONTH WEEKDAY CP JCD MBR/CMD    LIB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/*-------------------------------------------------------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20-29 13-18  *    *   1,3,5    C   C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X,Y=@DATA@HH@XX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10-19 13-18  *    *   2,4,6    C   C 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X,Y=@XX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05,10 13,14  *    *    2,5     C   J  IEFBR14    SYS2.JCL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00    20     *    *    1-5     C   J  ##BACKUP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SYSLOG: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X,Y=3110181720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IEF403I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STARTED - TIME=17.20.00                             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IEF404I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ENDED - TIME=17.20.00                               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FDSLOG: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(1)	FDS3061I CMDS(10) emitido (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X,Y=3110181720)</a:t>
            </a:r>
          </a:p>
          <a:p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(1)	FDS3061I CMDS(11) emitido (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X,Y=3110181721)</a:t>
            </a: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452D35-CD81-F547-BA3A-DEB5A743A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0" y="2651112"/>
            <a:ext cx="3531588" cy="6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6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8306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5BEBA6-00E7-B547-BF65-BA81C96EEF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12" y="2651634"/>
            <a:ext cx="1054586" cy="10545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2058302" y="3781674"/>
            <a:ext cx="12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FDS/390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3828517" y="2089926"/>
            <a:ext cx="2683378" cy="1123415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Sequenciais com registros fixos, variáveis e indefinidos, em disco ou fita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5C27CC7B-12E0-7148-B499-53BBD112A949}"/>
              </a:ext>
            </a:extLst>
          </p:cNvPr>
          <p:cNvSpPr/>
          <p:nvPr/>
        </p:nvSpPr>
        <p:spPr>
          <a:xfrm>
            <a:off x="6674269" y="2092837"/>
            <a:ext cx="2683378" cy="1123415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Membros de bibliotecas particionadas (PDS e PDS-E)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F2F4A815-4EC0-E040-AE05-759EFE41648F}"/>
              </a:ext>
            </a:extLst>
          </p:cNvPr>
          <p:cNvSpPr/>
          <p:nvPr/>
        </p:nvSpPr>
        <p:spPr>
          <a:xfrm>
            <a:off x="3828517" y="3355538"/>
            <a:ext cx="1700612" cy="770962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HFS e ZFS (Unix Open Edition)</a:t>
            </a:r>
            <a:endParaRPr lang="pt-BR" sz="105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2B7CB526-3B05-3741-B74A-53A935384181}"/>
              </a:ext>
            </a:extLst>
          </p:cNvPr>
          <p:cNvSpPr/>
          <p:nvPr/>
        </p:nvSpPr>
        <p:spPr>
          <a:xfrm>
            <a:off x="3828516" y="4235852"/>
            <a:ext cx="5529129" cy="1160692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Formato </a:t>
            </a:r>
            <a:r>
              <a:rPr lang="pt-B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Texto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(com conversão automática ASCII/EBCDIC e vice-versa)</a:t>
            </a:r>
          </a:p>
          <a:p>
            <a:pPr lvl="1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	- Remoção de espaços opcional (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Rtrim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)</a:t>
            </a:r>
          </a:p>
          <a:p>
            <a:pPr lvl="1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	- Split,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Trunc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Abort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quando ultrapassar tamanho informado 	opcional</a:t>
            </a:r>
          </a:p>
          <a:p>
            <a:pPr lvl="1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	- Inúmeras tabelas de conversão de caracteres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1858CF-BB64-4E46-B829-106E826E6F0A}"/>
              </a:ext>
            </a:extLst>
          </p:cNvPr>
          <p:cNvSpPr txBox="1"/>
          <p:nvPr/>
        </p:nvSpPr>
        <p:spPr>
          <a:xfrm>
            <a:off x="4418508" y="1290188"/>
            <a:ext cx="532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TIPOS DE ARQUIVOS</a:t>
            </a:r>
          </a:p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SUPORTADOS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1A438939-71D9-5C44-AEB8-FD8919009B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58" y="1368163"/>
            <a:ext cx="382330" cy="501277"/>
          </a:xfrm>
          <a:prstGeom prst="rect">
            <a:avLst/>
          </a:prstGeom>
        </p:spPr>
      </p:pic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1E8EE638-F7C7-2F49-BF19-1195CCCC29BB}"/>
              </a:ext>
            </a:extLst>
          </p:cNvPr>
          <p:cNvSpPr/>
          <p:nvPr/>
        </p:nvSpPr>
        <p:spPr>
          <a:xfrm>
            <a:off x="5776959" y="3355538"/>
            <a:ext cx="1700612" cy="770962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Grandes arquivos (PS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Extended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Large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)</a:t>
            </a:r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98DBB361-F58B-DF42-88B7-D60A37C68FC8}"/>
              </a:ext>
            </a:extLst>
          </p:cNvPr>
          <p:cNvSpPr/>
          <p:nvPr/>
        </p:nvSpPr>
        <p:spPr>
          <a:xfrm>
            <a:off x="7657034" y="3355538"/>
            <a:ext cx="1700612" cy="770962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Formato “Binário” (sem conversão)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EEA5883-CE3D-3845-94EA-4661441F46F3}"/>
              </a:ext>
            </a:extLst>
          </p:cNvPr>
          <p:cNvSpPr txBox="1"/>
          <p:nvPr/>
        </p:nvSpPr>
        <p:spPr>
          <a:xfrm>
            <a:off x="324592" y="357757"/>
            <a:ext cx="199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CARACTERÍSTICAS DO PRODUTO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48525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786C5E0-16DF-DE43-9AF2-0CA850C14E33}"/>
              </a:ext>
            </a:extLst>
          </p:cNvPr>
          <p:cNvSpPr/>
          <p:nvPr/>
        </p:nvSpPr>
        <p:spPr>
          <a:xfrm>
            <a:off x="0" y="-9084"/>
            <a:ext cx="12192000" cy="761114"/>
          </a:xfrm>
          <a:prstGeom prst="rect">
            <a:avLst/>
          </a:prstGeom>
          <a:gradFill>
            <a:gsLst>
              <a:gs pos="0">
                <a:srgbClr val="046EB6"/>
              </a:gs>
              <a:gs pos="97000">
                <a:srgbClr val="25B8CC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109863"/>
            <a:ext cx="156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TRANSPORTE DE ARQUIVOS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1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85FD767-22C1-9B47-94AD-92F345F8F2DF}"/>
              </a:ext>
            </a:extLst>
          </p:cNvPr>
          <p:cNvSpPr txBox="1"/>
          <p:nvPr/>
        </p:nvSpPr>
        <p:spPr>
          <a:xfrm>
            <a:off x="1503296" y="1887934"/>
            <a:ext cx="1471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Aplicações off-line</a:t>
            </a:r>
            <a:endParaRPr lang="pt-BR" sz="32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2CA995-B6C6-F74E-A5C8-20DADACF66E4}"/>
              </a:ext>
            </a:extLst>
          </p:cNvPr>
          <p:cNvSpPr txBox="1"/>
          <p:nvPr/>
        </p:nvSpPr>
        <p:spPr>
          <a:xfrm>
            <a:off x="3422438" y="1502312"/>
            <a:ext cx="14071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Filiais e Órgãos</a:t>
            </a:r>
          </a:p>
          <a:p>
            <a:pPr algn="ctr"/>
            <a:r>
              <a:rPr lang="pt-BR" sz="105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do Governo</a:t>
            </a:r>
            <a:endParaRPr lang="pt-BR" sz="32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2E95EB-324E-224C-8D1B-6536D864CC12}"/>
              </a:ext>
            </a:extLst>
          </p:cNvPr>
          <p:cNvSpPr txBox="1"/>
          <p:nvPr/>
        </p:nvSpPr>
        <p:spPr>
          <a:xfrm>
            <a:off x="4927928" y="1378357"/>
            <a:ext cx="1407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Firewall</a:t>
            </a:r>
            <a:endParaRPr lang="pt-BR" sz="32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3EF705E-75BB-7848-9CA8-83586F99B0FE}"/>
              </a:ext>
            </a:extLst>
          </p:cNvPr>
          <p:cNvSpPr txBox="1"/>
          <p:nvPr/>
        </p:nvSpPr>
        <p:spPr>
          <a:xfrm>
            <a:off x="6582600" y="1535406"/>
            <a:ext cx="1407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Aplicações on-line</a:t>
            </a:r>
            <a:endParaRPr lang="pt-BR" sz="32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CD48EB1-01F3-194B-8592-6263C4B42C1F}"/>
              </a:ext>
            </a:extLst>
          </p:cNvPr>
          <p:cNvSpPr txBox="1"/>
          <p:nvPr/>
        </p:nvSpPr>
        <p:spPr>
          <a:xfrm>
            <a:off x="8399215" y="1770282"/>
            <a:ext cx="14071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Ponto de</a:t>
            </a:r>
          </a:p>
          <a:p>
            <a:pPr algn="ctr"/>
            <a:r>
              <a:rPr lang="pt-BR" sz="105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Conectividade</a:t>
            </a:r>
            <a:endParaRPr lang="pt-BR" sz="32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BC346E6-907D-2443-AD2E-F72AD9A04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479" y="2035607"/>
            <a:ext cx="351272" cy="258077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CBAE8A3A-043B-DC40-AA88-767502673F10}"/>
              </a:ext>
            </a:extLst>
          </p:cNvPr>
          <p:cNvSpPr txBox="1"/>
          <p:nvPr/>
        </p:nvSpPr>
        <p:spPr>
          <a:xfrm>
            <a:off x="4927928" y="2392297"/>
            <a:ext cx="1407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latin typeface="Montserrat Light" pitchFamily="2" charset="77"/>
              </a:rPr>
              <a:t>Balance </a:t>
            </a:r>
            <a:r>
              <a:rPr lang="pt-BR" sz="1050" dirty="0" err="1">
                <a:latin typeface="Montserrat Light" pitchFamily="2" charset="77"/>
              </a:rPr>
              <a:t>Load</a:t>
            </a:r>
            <a:endParaRPr lang="pt-BR" sz="3200" b="1" dirty="0">
              <a:latin typeface="Montserrat" pitchFamily="2" charset="77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2250317-91E0-E244-9DA0-6FAAB4EFC81D}"/>
              </a:ext>
            </a:extLst>
          </p:cNvPr>
          <p:cNvSpPr txBox="1"/>
          <p:nvPr/>
        </p:nvSpPr>
        <p:spPr>
          <a:xfrm>
            <a:off x="4026269" y="2709705"/>
            <a:ext cx="9449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rgbClr val="F05C4B"/>
                </a:solidFill>
                <a:latin typeface="Montserrat Light" pitchFamily="2" charset="77"/>
              </a:rPr>
              <a:t>Servidor</a:t>
            </a:r>
          </a:p>
          <a:p>
            <a:r>
              <a:rPr lang="pt-BR" sz="1050" dirty="0">
                <a:solidFill>
                  <a:srgbClr val="F05C4B"/>
                </a:solidFill>
                <a:latin typeface="Montserrat Light" pitchFamily="2" charset="77"/>
              </a:rPr>
              <a:t>Web</a:t>
            </a:r>
            <a:endParaRPr lang="pt-BR" sz="3200" b="1" dirty="0">
              <a:solidFill>
                <a:srgbClr val="F05C4B"/>
              </a:solidFill>
              <a:latin typeface="Montserrat" pitchFamily="2" charset="77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C4B5922-15A1-AF46-84EC-D2BB2819F914}"/>
              </a:ext>
            </a:extLst>
          </p:cNvPr>
          <p:cNvSpPr txBox="1"/>
          <p:nvPr/>
        </p:nvSpPr>
        <p:spPr>
          <a:xfrm>
            <a:off x="7026264" y="2702971"/>
            <a:ext cx="9449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rgbClr val="F05C4B"/>
                </a:solidFill>
                <a:latin typeface="Montserrat Light" pitchFamily="2" charset="77"/>
              </a:rPr>
              <a:t>Servidor</a:t>
            </a:r>
          </a:p>
          <a:p>
            <a:r>
              <a:rPr lang="pt-BR" sz="1050" dirty="0">
                <a:solidFill>
                  <a:srgbClr val="F05C4B"/>
                </a:solidFill>
                <a:latin typeface="Montserrat Light" pitchFamily="2" charset="77"/>
              </a:rPr>
              <a:t>Aplicação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CC9457D-5DBD-714B-BA7A-019B56052865}"/>
              </a:ext>
            </a:extLst>
          </p:cNvPr>
          <p:cNvSpPr txBox="1"/>
          <p:nvPr/>
        </p:nvSpPr>
        <p:spPr>
          <a:xfrm rot="734672">
            <a:off x="9311941" y="3111088"/>
            <a:ext cx="28359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chemeClr val="accent1">
                    <a:lumMod val="50000"/>
                  </a:schemeClr>
                </a:solidFill>
                <a:latin typeface="Montserrat" pitchFamily="2" charset="77"/>
              </a:rPr>
              <a:t>Segmento de Rede 2 </a:t>
            </a:r>
            <a:r>
              <a:rPr lang="pt-BR" sz="1050" dirty="0">
                <a:solidFill>
                  <a:schemeClr val="accent1">
                    <a:lumMod val="50000"/>
                  </a:schemeClr>
                </a:solidFill>
                <a:latin typeface="Montserrat Light" pitchFamily="2" charset="77"/>
              </a:rPr>
              <a:t>- Rede Interna</a:t>
            </a:r>
            <a:endParaRPr lang="pt-BR" sz="3200" b="1" dirty="0">
              <a:solidFill>
                <a:schemeClr val="accent1">
                  <a:lumMod val="5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43EBF8A9-4DCA-3D47-B2CC-6D9E6386BBB0}"/>
              </a:ext>
            </a:extLst>
          </p:cNvPr>
          <p:cNvCxnSpPr>
            <a:cxnSpLocks/>
          </p:cNvCxnSpPr>
          <p:nvPr/>
        </p:nvCxnSpPr>
        <p:spPr>
          <a:xfrm flipV="1">
            <a:off x="0" y="2205342"/>
            <a:ext cx="5228348" cy="1338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E139134-B957-F048-A677-9D67160C3728}"/>
              </a:ext>
            </a:extLst>
          </p:cNvPr>
          <p:cNvCxnSpPr>
            <a:cxnSpLocks/>
          </p:cNvCxnSpPr>
          <p:nvPr/>
        </p:nvCxnSpPr>
        <p:spPr>
          <a:xfrm flipH="1" flipV="1">
            <a:off x="5974454" y="2205343"/>
            <a:ext cx="3525391" cy="762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FC3ACE5-C182-774A-8949-FF17EE58B2AD}"/>
              </a:ext>
            </a:extLst>
          </p:cNvPr>
          <p:cNvSpPr/>
          <p:nvPr/>
        </p:nvSpPr>
        <p:spPr>
          <a:xfrm>
            <a:off x="436040" y="2483874"/>
            <a:ext cx="301518" cy="301518"/>
          </a:xfrm>
          <a:prstGeom prst="ellipse">
            <a:avLst/>
          </a:prstGeom>
          <a:gradFill>
            <a:gsLst>
              <a:gs pos="0">
                <a:srgbClr val="25B8CC"/>
              </a:gs>
              <a:gs pos="99000">
                <a:srgbClr val="046E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A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D76F44B8-771D-7445-BB74-D66E1035979F}"/>
              </a:ext>
            </a:extLst>
          </p:cNvPr>
          <p:cNvCxnSpPr>
            <a:cxnSpLocks/>
          </p:cNvCxnSpPr>
          <p:nvPr/>
        </p:nvCxnSpPr>
        <p:spPr>
          <a:xfrm flipV="1">
            <a:off x="839755" y="2943821"/>
            <a:ext cx="4657873" cy="1171186"/>
          </a:xfrm>
          <a:prstGeom prst="line">
            <a:avLst/>
          </a:prstGeom>
          <a:ln>
            <a:solidFill>
              <a:srgbClr val="F05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4EB75B28-3482-2C46-8874-CB0757A1F102}"/>
              </a:ext>
            </a:extLst>
          </p:cNvPr>
          <p:cNvCxnSpPr>
            <a:cxnSpLocks/>
          </p:cNvCxnSpPr>
          <p:nvPr/>
        </p:nvCxnSpPr>
        <p:spPr>
          <a:xfrm flipH="1" flipV="1">
            <a:off x="5497628" y="2938798"/>
            <a:ext cx="3889672" cy="874377"/>
          </a:xfrm>
          <a:prstGeom prst="line">
            <a:avLst/>
          </a:prstGeom>
          <a:ln>
            <a:solidFill>
              <a:srgbClr val="F05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E7060201-679E-8E44-AE9B-A876BB03B825}"/>
              </a:ext>
            </a:extLst>
          </p:cNvPr>
          <p:cNvSpPr txBox="1"/>
          <p:nvPr/>
        </p:nvSpPr>
        <p:spPr>
          <a:xfrm>
            <a:off x="3471591" y="3796961"/>
            <a:ext cx="9449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QWCFP</a:t>
            </a:r>
            <a:endParaRPr lang="pt-BR" sz="3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324CF2A-D549-6B4A-B818-694EF3FBA88E}"/>
              </a:ext>
            </a:extLst>
          </p:cNvPr>
          <p:cNvSpPr txBox="1"/>
          <p:nvPr/>
        </p:nvSpPr>
        <p:spPr>
          <a:xfrm>
            <a:off x="5463411" y="3333544"/>
            <a:ext cx="9449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COLLAB</a:t>
            </a:r>
            <a:endParaRPr lang="pt-BR" sz="3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FD60875B-9080-104F-90E9-2F1F5B612C07}"/>
              </a:ext>
            </a:extLst>
          </p:cNvPr>
          <p:cNvSpPr txBox="1"/>
          <p:nvPr/>
        </p:nvSpPr>
        <p:spPr>
          <a:xfrm>
            <a:off x="7355200" y="3733425"/>
            <a:ext cx="9449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QWCF H.A.</a:t>
            </a:r>
            <a:endParaRPr lang="pt-BR" sz="32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2F7E8F01-AF4A-A34C-A457-CE65B0E8A48B}"/>
              </a:ext>
            </a:extLst>
          </p:cNvPr>
          <p:cNvSpPr txBox="1"/>
          <p:nvPr/>
        </p:nvSpPr>
        <p:spPr>
          <a:xfrm rot="734672">
            <a:off x="8894623" y="4975991"/>
            <a:ext cx="32580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70BE56"/>
                </a:solidFill>
                <a:latin typeface="Montserrat" pitchFamily="2" charset="77"/>
              </a:rPr>
              <a:t>Segmento de Rede 1 </a:t>
            </a:r>
            <a:r>
              <a:rPr lang="pt-BR" sz="1050" dirty="0">
                <a:solidFill>
                  <a:srgbClr val="70BE56"/>
                </a:solidFill>
                <a:latin typeface="Montserrat Light" pitchFamily="2" charset="77"/>
              </a:rPr>
              <a:t>- Rede </a:t>
            </a:r>
            <a:r>
              <a:rPr lang="pt-BR" sz="1050" dirty="0" err="1">
                <a:solidFill>
                  <a:srgbClr val="70BE56"/>
                </a:solidFill>
                <a:latin typeface="Montserrat Light" pitchFamily="2" charset="77"/>
              </a:rPr>
              <a:t>InterEmpresarial</a:t>
            </a:r>
            <a:endParaRPr lang="pt-BR" sz="3200" b="1" dirty="0">
              <a:solidFill>
                <a:srgbClr val="70BE56"/>
              </a:solidFill>
              <a:latin typeface="Montserrat" pitchFamily="2" charset="77"/>
            </a:endParaRPr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65AF5488-7EE8-2A4F-8793-C7CC186BD07C}"/>
              </a:ext>
            </a:extLst>
          </p:cNvPr>
          <p:cNvCxnSpPr>
            <a:cxnSpLocks/>
          </p:cNvCxnSpPr>
          <p:nvPr/>
        </p:nvCxnSpPr>
        <p:spPr>
          <a:xfrm flipV="1">
            <a:off x="0" y="4115007"/>
            <a:ext cx="5079699" cy="133826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7CCB569C-B6BF-9D49-8BC4-82E04231FD75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6208561" y="4115007"/>
            <a:ext cx="2723120" cy="64245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m 68">
            <a:extLst>
              <a:ext uri="{FF2B5EF4-FFF2-40B4-BE49-F238E27FC236}">
                <a16:creationId xmlns:a16="http://schemas.microsoft.com/office/drawing/2014/main" id="{72DDD4D6-BAF7-C64A-BF7B-6C5283BB3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90" y="3894720"/>
            <a:ext cx="744651" cy="271821"/>
          </a:xfrm>
          <a:prstGeom prst="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855D7822-E808-0248-BFAF-E8390AB08C65}"/>
              </a:ext>
            </a:extLst>
          </p:cNvPr>
          <p:cNvSpPr txBox="1"/>
          <p:nvPr/>
        </p:nvSpPr>
        <p:spPr>
          <a:xfrm rot="734672">
            <a:off x="9311941" y="3988165"/>
            <a:ext cx="28359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F05C4B"/>
                </a:solidFill>
                <a:latin typeface="Montserrat" pitchFamily="2" charset="77"/>
              </a:rPr>
              <a:t>Segmento de Rede 3 </a:t>
            </a:r>
            <a:r>
              <a:rPr lang="pt-BR" sz="1050" dirty="0">
                <a:solidFill>
                  <a:srgbClr val="F05C4B"/>
                </a:solidFill>
                <a:latin typeface="Montserrat Light" pitchFamily="2" charset="77"/>
              </a:rPr>
              <a:t>- Rede Segura</a:t>
            </a:r>
            <a:endParaRPr lang="pt-BR" sz="3200" b="1" dirty="0">
              <a:solidFill>
                <a:srgbClr val="F05C4B"/>
              </a:solidFill>
              <a:latin typeface="Montserrat" pitchFamily="2" charset="77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205BD1-395D-6548-85B9-D55AC6E1B811}"/>
              </a:ext>
            </a:extLst>
          </p:cNvPr>
          <p:cNvSpPr/>
          <p:nvPr/>
        </p:nvSpPr>
        <p:spPr>
          <a:xfrm>
            <a:off x="436040" y="4032755"/>
            <a:ext cx="301518" cy="301518"/>
          </a:xfrm>
          <a:prstGeom prst="ellipse">
            <a:avLst/>
          </a:prstGeom>
          <a:gradFill>
            <a:gsLst>
              <a:gs pos="0">
                <a:srgbClr val="F58021"/>
              </a:gs>
              <a:gs pos="98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Montserrat" pitchFamily="2" charset="77"/>
              </a:rPr>
              <a:t>B</a:t>
            </a:r>
            <a:endParaRPr lang="pt-BR" sz="1200" dirty="0">
              <a:latin typeface="Montserrat" pitchFamily="2" charset="77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293D486-D197-FA49-985B-54754A513122}"/>
              </a:ext>
            </a:extLst>
          </p:cNvPr>
          <p:cNvSpPr/>
          <p:nvPr/>
        </p:nvSpPr>
        <p:spPr>
          <a:xfrm>
            <a:off x="436040" y="5606518"/>
            <a:ext cx="301518" cy="301518"/>
          </a:xfrm>
          <a:prstGeom prst="ellipse">
            <a:avLst/>
          </a:prstGeom>
          <a:gradFill>
            <a:gsLst>
              <a:gs pos="0">
                <a:srgbClr val="70BE56"/>
              </a:gs>
              <a:gs pos="97000">
                <a:srgbClr val="2890A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itchFamily="2" charset="77"/>
              </a:rPr>
              <a:t>C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D5B70171-FA9C-724F-9D40-70F2BD453042}"/>
              </a:ext>
            </a:extLst>
          </p:cNvPr>
          <p:cNvSpPr txBox="1"/>
          <p:nvPr/>
        </p:nvSpPr>
        <p:spPr>
          <a:xfrm>
            <a:off x="4866779" y="5595739"/>
            <a:ext cx="1702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err="1">
                <a:latin typeface="Montserrat Light" pitchFamily="2" charset="77"/>
              </a:rPr>
              <a:t>Main</a:t>
            </a:r>
            <a:r>
              <a:rPr lang="pt-BR" sz="800" dirty="0">
                <a:latin typeface="Montserrat Light" pitchFamily="2" charset="77"/>
              </a:rPr>
              <a:t> Frame</a:t>
            </a:r>
            <a:endParaRPr lang="pt-BR" sz="2000" b="1" dirty="0">
              <a:latin typeface="Montserrat" pitchFamily="2" charset="77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E6813881-A91B-A642-A99B-310734D600E5}"/>
              </a:ext>
            </a:extLst>
          </p:cNvPr>
          <p:cNvSpPr txBox="1"/>
          <p:nvPr/>
        </p:nvSpPr>
        <p:spPr>
          <a:xfrm>
            <a:off x="6043838" y="5028484"/>
            <a:ext cx="1407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Montserrat Light" pitchFamily="2" charset="77"/>
              </a:rPr>
              <a:t>B.I.</a:t>
            </a:r>
            <a:endParaRPr lang="pt-BR" sz="2000" b="1" dirty="0">
              <a:latin typeface="Montserrat" pitchFamily="2" charset="77"/>
            </a:endParaRP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DC4B9A63-D789-DE44-AD23-EAF6B27195A4}"/>
              </a:ext>
            </a:extLst>
          </p:cNvPr>
          <p:cNvSpPr txBox="1"/>
          <p:nvPr/>
        </p:nvSpPr>
        <p:spPr>
          <a:xfrm>
            <a:off x="6312430" y="5833361"/>
            <a:ext cx="1407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Montserrat Light" pitchFamily="2" charset="77"/>
              </a:rPr>
              <a:t>Backup</a:t>
            </a:r>
            <a:endParaRPr lang="pt-BR" sz="2000" b="1" dirty="0">
              <a:latin typeface="Montserrat" pitchFamily="2" charset="77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EBDD1AEC-D80F-9346-9F27-4BC5FEEAE807}"/>
              </a:ext>
            </a:extLst>
          </p:cNvPr>
          <p:cNvSpPr txBox="1"/>
          <p:nvPr/>
        </p:nvSpPr>
        <p:spPr>
          <a:xfrm>
            <a:off x="9196644" y="5887861"/>
            <a:ext cx="8466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Montserrat Light" pitchFamily="2" charset="77"/>
              </a:rPr>
              <a:t>ETL</a:t>
            </a:r>
            <a:endParaRPr lang="pt-BR" sz="2000" b="1" dirty="0">
              <a:latin typeface="Montserrat" pitchFamily="2" charset="77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54EA0FA-A6EC-334F-8449-DB6E7BA548FA}"/>
              </a:ext>
            </a:extLst>
          </p:cNvPr>
          <p:cNvSpPr txBox="1"/>
          <p:nvPr/>
        </p:nvSpPr>
        <p:spPr>
          <a:xfrm>
            <a:off x="7845694" y="5864078"/>
            <a:ext cx="140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Montserrat Light" pitchFamily="2" charset="77"/>
              </a:rPr>
              <a:t>Banco de Dados</a:t>
            </a:r>
          </a:p>
          <a:p>
            <a:pPr algn="ctr"/>
            <a:r>
              <a:rPr lang="pt-BR" sz="800" dirty="0" err="1">
                <a:latin typeface="Montserrat Light" pitchFamily="2" charset="77"/>
              </a:rPr>
              <a:t>Storage</a:t>
            </a:r>
            <a:r>
              <a:rPr lang="pt-BR" sz="800" dirty="0">
                <a:latin typeface="Montserrat Light" pitchFamily="2" charset="77"/>
              </a:rPr>
              <a:t> Disk,</a:t>
            </a:r>
          </a:p>
          <a:p>
            <a:pPr algn="ctr"/>
            <a:r>
              <a:rPr lang="pt-BR" sz="800" dirty="0" err="1">
                <a:latin typeface="Montserrat Light" pitchFamily="2" charset="77"/>
              </a:rPr>
              <a:t>Array</a:t>
            </a:r>
            <a:r>
              <a:rPr lang="pt-BR" sz="800" dirty="0">
                <a:latin typeface="Montserrat Light" pitchFamily="2" charset="77"/>
              </a:rPr>
              <a:t> Nas, NFS</a:t>
            </a:r>
            <a:endParaRPr lang="pt-BR" sz="2000" b="1" dirty="0">
              <a:latin typeface="Montserrat" pitchFamily="2" charset="77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C5B3D49A-5385-C44B-8341-24A4CBA265B7}"/>
              </a:ext>
            </a:extLst>
          </p:cNvPr>
          <p:cNvSpPr txBox="1"/>
          <p:nvPr/>
        </p:nvSpPr>
        <p:spPr>
          <a:xfrm>
            <a:off x="7237473" y="5098715"/>
            <a:ext cx="1407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Montserrat Light" pitchFamily="2" charset="77"/>
              </a:rPr>
              <a:t>Servidor Arquivos</a:t>
            </a:r>
            <a:endParaRPr lang="pt-BR" sz="2000" b="1" dirty="0">
              <a:latin typeface="Montserrat" pitchFamily="2" charset="77"/>
            </a:endParaRP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D83DB16A-C041-2C43-A972-073B55AED37B}"/>
              </a:ext>
            </a:extLst>
          </p:cNvPr>
          <p:cNvSpPr txBox="1"/>
          <p:nvPr/>
        </p:nvSpPr>
        <p:spPr>
          <a:xfrm>
            <a:off x="3663323" y="5971641"/>
            <a:ext cx="1057212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Montserrat Light" pitchFamily="2" charset="77"/>
              </a:rPr>
              <a:t>Sistemas de Monitoramento</a:t>
            </a:r>
            <a:endParaRPr lang="pt-BR" sz="2000" b="1" dirty="0">
              <a:latin typeface="Montserrat" pitchFamily="2" charset="77"/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67FEF053-9CDF-984A-90F3-CECB876070ED}"/>
              </a:ext>
            </a:extLst>
          </p:cNvPr>
          <p:cNvSpPr txBox="1"/>
          <p:nvPr/>
        </p:nvSpPr>
        <p:spPr>
          <a:xfrm>
            <a:off x="4019037" y="5011340"/>
            <a:ext cx="1133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Montserrat Light" pitchFamily="2" charset="77"/>
              </a:rPr>
              <a:t>Sistemas Especialistas</a:t>
            </a:r>
            <a:endParaRPr lang="pt-BR" sz="2000" b="1" dirty="0">
              <a:latin typeface="Montserrat" pitchFamily="2" charset="77"/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5463D473-BF9A-A94F-A56A-680643D957D2}"/>
              </a:ext>
            </a:extLst>
          </p:cNvPr>
          <p:cNvSpPr txBox="1"/>
          <p:nvPr/>
        </p:nvSpPr>
        <p:spPr>
          <a:xfrm>
            <a:off x="3138234" y="5237991"/>
            <a:ext cx="6564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Montserrat Light" pitchFamily="2" charset="77"/>
              </a:rPr>
              <a:t>Legados</a:t>
            </a:r>
            <a:endParaRPr lang="pt-BR" sz="2000" b="1" dirty="0">
              <a:latin typeface="Montserrat" pitchFamily="2" charset="77"/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1A73B613-4585-1944-B5B3-07C0FED109B9}"/>
              </a:ext>
            </a:extLst>
          </p:cNvPr>
          <p:cNvSpPr txBox="1"/>
          <p:nvPr/>
        </p:nvSpPr>
        <p:spPr>
          <a:xfrm>
            <a:off x="1647087" y="5672552"/>
            <a:ext cx="962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Montserrat Light" pitchFamily="2" charset="77"/>
              </a:rPr>
              <a:t>Outros Sistemas</a:t>
            </a:r>
            <a:endParaRPr lang="pt-BR" sz="2000" b="1" dirty="0">
              <a:latin typeface="Montserrat" pitchFamily="2" charset="77"/>
            </a:endParaRP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F50AABB-62FA-2D49-8CB7-3D7A350F2CD6}"/>
              </a:ext>
            </a:extLst>
          </p:cNvPr>
          <p:cNvSpPr txBox="1"/>
          <p:nvPr/>
        </p:nvSpPr>
        <p:spPr>
          <a:xfrm>
            <a:off x="2648058" y="5977094"/>
            <a:ext cx="830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Montserrat Light" pitchFamily="2" charset="77"/>
              </a:rPr>
              <a:t>E-mail Server</a:t>
            </a:r>
            <a:endParaRPr lang="pt-BR" sz="2000" b="1" dirty="0">
              <a:latin typeface="Montserrat" pitchFamily="2" charset="77"/>
            </a:endParaRP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505066" y="357757"/>
            <a:ext cx="1407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POR QUE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Q-WARE?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613360C8-E656-7D41-A8EC-AE8206619E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31" y="1220713"/>
            <a:ext cx="677460" cy="562960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2AF09DB1-1DEE-FF42-A0B0-99E06150EE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63" y="988631"/>
            <a:ext cx="493305" cy="493305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F14FAAE4-9600-C940-A5AD-F84B0FCA78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28" y="983809"/>
            <a:ext cx="449485" cy="362742"/>
          </a:xfrm>
          <a:prstGeom prst="rect">
            <a:avLst/>
          </a:prstGeom>
        </p:spPr>
      </p:pic>
      <p:pic>
        <p:nvPicPr>
          <p:cNvPr id="120" name="Imagem 119" descr="Uma imagem contendo clip-art&#10;&#10;Descrição gerada automaticamente">
            <a:extLst>
              <a:ext uri="{FF2B5EF4-FFF2-40B4-BE49-F238E27FC236}">
                <a16:creationId xmlns:a16="http://schemas.microsoft.com/office/drawing/2014/main" id="{9C1049DF-80B8-224E-BB3E-A67C4FDEAD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86" y="1016204"/>
            <a:ext cx="567771" cy="465256"/>
          </a:xfrm>
          <a:prstGeom prst="rect">
            <a:avLst/>
          </a:prstGeom>
        </p:spPr>
      </p:pic>
      <p:pic>
        <p:nvPicPr>
          <p:cNvPr id="122" name="Imagem 121">
            <a:extLst>
              <a:ext uri="{FF2B5EF4-FFF2-40B4-BE49-F238E27FC236}">
                <a16:creationId xmlns:a16="http://schemas.microsoft.com/office/drawing/2014/main" id="{2B659537-2BC2-2E41-9B4D-5FBCFCD0D8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942" y="1055774"/>
            <a:ext cx="562960" cy="582044"/>
          </a:xfrm>
          <a:prstGeom prst="rect">
            <a:avLst/>
          </a:prstGeom>
        </p:spPr>
      </p:pic>
      <p:pic>
        <p:nvPicPr>
          <p:cNvPr id="124" name="Imagem 123">
            <a:extLst>
              <a:ext uri="{FF2B5EF4-FFF2-40B4-BE49-F238E27FC236}">
                <a16:creationId xmlns:a16="http://schemas.microsoft.com/office/drawing/2014/main" id="{54E7600A-3CD8-2F4F-BC19-8395D13125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95" y="2735005"/>
            <a:ext cx="419835" cy="372126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B2E7B584-275E-7F40-9853-5EC4C4B192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52" y="2746673"/>
            <a:ext cx="419835" cy="381668"/>
          </a:xfrm>
          <a:prstGeom prst="rect">
            <a:avLst/>
          </a:prstGeom>
        </p:spPr>
      </p:pic>
      <p:pic>
        <p:nvPicPr>
          <p:cNvPr id="128" name="Imagem 127" descr="Uma imagem contendo objeto&#10;&#10;Descrição gerada automaticamente">
            <a:extLst>
              <a:ext uri="{FF2B5EF4-FFF2-40B4-BE49-F238E27FC236}">
                <a16:creationId xmlns:a16="http://schemas.microsoft.com/office/drawing/2014/main" id="{34EC49A1-CE7C-C14A-96DB-16C2FBFE4E6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4" y="3716723"/>
            <a:ext cx="378514" cy="378514"/>
          </a:xfrm>
          <a:prstGeom prst="rect">
            <a:avLst/>
          </a:prstGeom>
        </p:spPr>
      </p:pic>
      <p:pic>
        <p:nvPicPr>
          <p:cNvPr id="129" name="Imagem 128" descr="Uma imagem contendo objeto&#10;&#10;Descrição gerada automaticamente">
            <a:extLst>
              <a:ext uri="{FF2B5EF4-FFF2-40B4-BE49-F238E27FC236}">
                <a16:creationId xmlns:a16="http://schemas.microsoft.com/office/drawing/2014/main" id="{96C4A061-9FCB-3448-B772-3E05D77ACE1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42" y="3646385"/>
            <a:ext cx="378514" cy="378514"/>
          </a:xfrm>
          <a:prstGeom prst="rect">
            <a:avLst/>
          </a:prstGeom>
        </p:spPr>
      </p:pic>
      <p:pic>
        <p:nvPicPr>
          <p:cNvPr id="131" name="Imagem 130">
            <a:extLst>
              <a:ext uri="{FF2B5EF4-FFF2-40B4-BE49-F238E27FC236}">
                <a16:creationId xmlns:a16="http://schemas.microsoft.com/office/drawing/2014/main" id="{67120A90-74BF-B440-A112-5A3D13054B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27" y="3238046"/>
            <a:ext cx="407690" cy="407690"/>
          </a:xfrm>
          <a:prstGeom prst="rect">
            <a:avLst/>
          </a:prstGeom>
        </p:spPr>
      </p:pic>
      <p:pic>
        <p:nvPicPr>
          <p:cNvPr id="133" name="Imagem 132" descr="Uma imagem contendo mapa&#10;&#10;Descrição gerada automaticamente">
            <a:extLst>
              <a:ext uri="{FF2B5EF4-FFF2-40B4-BE49-F238E27FC236}">
                <a16:creationId xmlns:a16="http://schemas.microsoft.com/office/drawing/2014/main" id="{A60640CD-EE08-0442-9626-D31CAA314A8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99" y="5315667"/>
            <a:ext cx="362742" cy="362742"/>
          </a:xfrm>
          <a:prstGeom prst="rect">
            <a:avLst/>
          </a:prstGeom>
        </p:spPr>
      </p:pic>
      <p:pic>
        <p:nvPicPr>
          <p:cNvPr id="135" name="Imagem 134">
            <a:extLst>
              <a:ext uri="{FF2B5EF4-FFF2-40B4-BE49-F238E27FC236}">
                <a16:creationId xmlns:a16="http://schemas.microsoft.com/office/drawing/2014/main" id="{D2E4E3B0-28E6-7B4E-855B-B85C10A6891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16" y="5675664"/>
            <a:ext cx="442387" cy="260229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2CB9D0CB-9AF5-6145-8151-0A880100664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014" y="4941816"/>
            <a:ext cx="425039" cy="294925"/>
          </a:xfrm>
          <a:prstGeom prst="rect">
            <a:avLst/>
          </a:prstGeom>
        </p:spPr>
      </p:pic>
      <p:pic>
        <p:nvPicPr>
          <p:cNvPr id="139" name="Imagem 138">
            <a:extLst>
              <a:ext uri="{FF2B5EF4-FFF2-40B4-BE49-F238E27FC236}">
                <a16:creationId xmlns:a16="http://schemas.microsoft.com/office/drawing/2014/main" id="{6887C000-1FBF-1B41-92D6-C9892F56F8E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710" y="5621805"/>
            <a:ext cx="390342" cy="338296"/>
          </a:xfrm>
          <a:prstGeom prst="rect">
            <a:avLst/>
          </a:prstGeom>
        </p:spPr>
      </p:pic>
      <p:pic>
        <p:nvPicPr>
          <p:cNvPr id="141" name="Imagem 140">
            <a:extLst>
              <a:ext uri="{FF2B5EF4-FFF2-40B4-BE49-F238E27FC236}">
                <a16:creationId xmlns:a16="http://schemas.microsoft.com/office/drawing/2014/main" id="{025EB366-56D7-884C-8398-5CD6DE68E2E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22" y="4627391"/>
            <a:ext cx="364319" cy="425039"/>
          </a:xfrm>
          <a:prstGeom prst="rect">
            <a:avLst/>
          </a:prstGeom>
        </p:spPr>
      </p:pic>
      <p:pic>
        <p:nvPicPr>
          <p:cNvPr id="143" name="Imagem 142">
            <a:extLst>
              <a:ext uri="{FF2B5EF4-FFF2-40B4-BE49-F238E27FC236}">
                <a16:creationId xmlns:a16="http://schemas.microsoft.com/office/drawing/2014/main" id="{765D3587-0846-934E-A70F-8456ADAB476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84" y="4601013"/>
            <a:ext cx="493305" cy="892150"/>
          </a:xfrm>
          <a:prstGeom prst="rect">
            <a:avLst/>
          </a:prstGeom>
        </p:spPr>
      </p:pic>
      <p:pic>
        <p:nvPicPr>
          <p:cNvPr id="145" name="Imagem 144">
            <a:extLst>
              <a:ext uri="{FF2B5EF4-FFF2-40B4-BE49-F238E27FC236}">
                <a16:creationId xmlns:a16="http://schemas.microsoft.com/office/drawing/2014/main" id="{F41FF67B-1DA6-5443-897A-8C6B6FA5CC7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460" y="4715231"/>
            <a:ext cx="338296" cy="320948"/>
          </a:xfrm>
          <a:prstGeom prst="rect">
            <a:avLst/>
          </a:prstGeom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5BAECC4F-099D-884D-9748-E8C823BFE2C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75" y="4821110"/>
            <a:ext cx="329623" cy="277577"/>
          </a:xfrm>
          <a:prstGeom prst="rect">
            <a:avLst/>
          </a:prstGeom>
        </p:spPr>
      </p:pic>
      <p:pic>
        <p:nvPicPr>
          <p:cNvPr id="149" name="Imagem 148">
            <a:extLst>
              <a:ext uri="{FF2B5EF4-FFF2-40B4-BE49-F238E27FC236}">
                <a16:creationId xmlns:a16="http://schemas.microsoft.com/office/drawing/2014/main" id="{EC657A55-9C12-5A47-B0CC-F78BCD40C8D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81" y="5546036"/>
            <a:ext cx="277577" cy="268903"/>
          </a:xfrm>
          <a:prstGeom prst="rect">
            <a:avLst/>
          </a:prstGeom>
        </p:spPr>
      </p:pic>
      <p:pic>
        <p:nvPicPr>
          <p:cNvPr id="151" name="Imagem 150">
            <a:extLst>
              <a:ext uri="{FF2B5EF4-FFF2-40B4-BE49-F238E27FC236}">
                <a16:creationId xmlns:a16="http://schemas.microsoft.com/office/drawing/2014/main" id="{6DCB742D-2647-9F45-B680-252051F344F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848" y="5518665"/>
            <a:ext cx="338296" cy="320948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A4B87767-5A3A-6F41-A247-5308B2AE6EA0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563" y="5483968"/>
            <a:ext cx="338296" cy="390342"/>
          </a:xfrm>
          <a:prstGeom prst="rect">
            <a:avLst/>
          </a:prstGeom>
        </p:spPr>
      </p:pic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1622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5BEBA6-00E7-B547-BF65-BA81C96EEF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12" y="2651634"/>
            <a:ext cx="1054586" cy="10545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2058302" y="3781674"/>
            <a:ext cx="12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FDS/390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856D4937-6ED4-B742-BC1D-948BDB7BCD1B}"/>
              </a:ext>
            </a:extLst>
          </p:cNvPr>
          <p:cNvSpPr/>
          <p:nvPr/>
        </p:nvSpPr>
        <p:spPr>
          <a:xfrm>
            <a:off x="3828517" y="2089926"/>
            <a:ext cx="2683378" cy="1123415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Atende solicitações de transferências individuais de arquivos, originadas pelos clientes FDS remotos (Unix, Windows e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z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/OS)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5C27CC7B-12E0-7148-B499-53BBD112A949}"/>
              </a:ext>
            </a:extLst>
          </p:cNvPr>
          <p:cNvSpPr/>
          <p:nvPr/>
        </p:nvSpPr>
        <p:spPr>
          <a:xfrm>
            <a:off x="6674269" y="2092837"/>
            <a:ext cx="2683378" cy="1123415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Multi-task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– atende até 256 solicitações simultâneas (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Put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Get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) em uma única porta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F2F4A815-4EC0-E040-AE05-759EFE41648F}"/>
              </a:ext>
            </a:extLst>
          </p:cNvPr>
          <p:cNvSpPr/>
          <p:nvPr/>
        </p:nvSpPr>
        <p:spPr>
          <a:xfrm>
            <a:off x="3828517" y="3355538"/>
            <a:ext cx="1700612" cy="770962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Autentica usuários remotos no ACF2, RACF ou Top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Secret</a:t>
            </a:r>
            <a:endParaRPr lang="pt-BR" sz="105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1858CF-BB64-4E46-B829-106E826E6F0A}"/>
              </a:ext>
            </a:extLst>
          </p:cNvPr>
          <p:cNvSpPr txBox="1"/>
          <p:nvPr/>
        </p:nvSpPr>
        <p:spPr>
          <a:xfrm>
            <a:off x="4418508" y="1290188"/>
            <a:ext cx="532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FUNÇÕES DA</a:t>
            </a:r>
          </a:p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APLICAÇÃO 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SERVER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1E8EE638-F7C7-2F49-BF19-1195CCCC29BB}"/>
              </a:ext>
            </a:extLst>
          </p:cNvPr>
          <p:cNvSpPr/>
          <p:nvPr/>
        </p:nvSpPr>
        <p:spPr>
          <a:xfrm>
            <a:off x="5776959" y="3355538"/>
            <a:ext cx="1700612" cy="770962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Executa aplicações locais submetendo JCL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pré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e pós transferências</a:t>
            </a:r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98DBB361-F58B-DF42-88B7-D60A37C68FC8}"/>
              </a:ext>
            </a:extLst>
          </p:cNvPr>
          <p:cNvSpPr/>
          <p:nvPr/>
        </p:nvSpPr>
        <p:spPr>
          <a:xfrm>
            <a:off x="7657034" y="3355538"/>
            <a:ext cx="1700612" cy="770962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Gerencia as funcionalidades adicionais: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Filtk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Msgtk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Systk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Sched</a:t>
            </a:r>
            <a:endParaRPr lang="pt-BR" sz="105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6A6856D0-DC66-5F4D-BBBD-2658816CCB8D}"/>
              </a:ext>
            </a:extLst>
          </p:cNvPr>
          <p:cNvSpPr/>
          <p:nvPr/>
        </p:nvSpPr>
        <p:spPr>
          <a:xfrm>
            <a:off x="3828517" y="4269103"/>
            <a:ext cx="2683378" cy="1123415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Atende comandos para controle das funcionalidades: (Show,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Reload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Status,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Cancel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Force, Stop)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BAB9178E-3FEE-D241-AF3A-CA0674999CE4}"/>
              </a:ext>
            </a:extLst>
          </p:cNvPr>
          <p:cNvSpPr/>
          <p:nvPr/>
        </p:nvSpPr>
        <p:spPr>
          <a:xfrm>
            <a:off x="6674269" y="4272014"/>
            <a:ext cx="2683378" cy="1123415"/>
          </a:xfrm>
          <a:prstGeom prst="roundRect">
            <a:avLst/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Envia e recebe arquivos assíncronos comandados via API</a:t>
            </a:r>
          </a:p>
        </p:txBody>
      </p:sp>
      <p:pic>
        <p:nvPicPr>
          <p:cNvPr id="5" name="Imagem 4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4AA52688-349E-6C4C-943C-EC9875AF88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14" y="1388077"/>
            <a:ext cx="525368" cy="47760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67386E68-CD2D-AD4B-A4E3-C35A486BC05C}"/>
              </a:ext>
            </a:extLst>
          </p:cNvPr>
          <p:cNvSpPr txBox="1"/>
          <p:nvPr/>
        </p:nvSpPr>
        <p:spPr>
          <a:xfrm>
            <a:off x="324592" y="357757"/>
            <a:ext cx="199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CARACTERÍSTICAS DO PRODUTO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2973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F2F4A815-4EC0-E040-AE05-759EFE41648F}"/>
              </a:ext>
            </a:extLst>
          </p:cNvPr>
          <p:cNvSpPr/>
          <p:nvPr/>
        </p:nvSpPr>
        <p:spPr>
          <a:xfrm>
            <a:off x="3664722" y="2255239"/>
            <a:ext cx="2758380" cy="233696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GET individual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99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CARACTERÍSTICAS DO PRODUTO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95BEBA6-00E7-B547-BF65-BA81C96EEF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12" y="2651634"/>
            <a:ext cx="1054586" cy="10545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2058302" y="3781674"/>
            <a:ext cx="12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FDS/390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1858CF-BB64-4E46-B829-106E826E6F0A}"/>
              </a:ext>
            </a:extLst>
          </p:cNvPr>
          <p:cNvSpPr txBox="1"/>
          <p:nvPr/>
        </p:nvSpPr>
        <p:spPr>
          <a:xfrm>
            <a:off x="4418508" y="1290188"/>
            <a:ext cx="532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FUNÇÕES DA</a:t>
            </a:r>
          </a:p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APLICAÇÃO 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CLIENT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A52688-349E-6C4C-943C-EC9875AF88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14" y="1388077"/>
            <a:ext cx="525368" cy="477607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0B8FBFA-A442-E341-BE94-EE1D02B734E4}"/>
              </a:ext>
            </a:extLst>
          </p:cNvPr>
          <p:cNvSpPr txBox="1"/>
          <p:nvPr/>
        </p:nvSpPr>
        <p:spPr>
          <a:xfrm>
            <a:off x="3581020" y="1914862"/>
            <a:ext cx="5325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Solicitam aos servidores: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2A5E6641-E132-8847-A149-33A8C266D600}"/>
              </a:ext>
            </a:extLst>
          </p:cNvPr>
          <p:cNvSpPr/>
          <p:nvPr/>
        </p:nvSpPr>
        <p:spPr>
          <a:xfrm>
            <a:off x="5879508" y="2241808"/>
            <a:ext cx="4808936" cy="26000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PGM=FDSGET		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arq.txt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‣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d.arq.d@ddmmaa</a:t>
            </a:r>
            <a:endParaRPr lang="pt-BR" sz="105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9AA4BEB0-CC51-614C-9CED-8EFC82B6410B}"/>
              </a:ext>
            </a:extLst>
          </p:cNvPr>
          <p:cNvSpPr/>
          <p:nvPr/>
        </p:nvSpPr>
        <p:spPr>
          <a:xfrm>
            <a:off x="3664722" y="2600926"/>
            <a:ext cx="2758380" cy="233696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Múltiplos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GETs</a:t>
            </a:r>
            <a:endParaRPr lang="pt-BR" sz="105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147D7AD3-8708-C04A-A4BB-1A66FBE4E61A}"/>
              </a:ext>
            </a:extLst>
          </p:cNvPr>
          <p:cNvSpPr/>
          <p:nvPr/>
        </p:nvSpPr>
        <p:spPr>
          <a:xfrm>
            <a:off x="5879508" y="2587495"/>
            <a:ext cx="4808936" cy="26000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PGM=FDSMGET		</a:t>
            </a:r>
            <a:r>
              <a:rPr lang="en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*.txt </a:t>
            </a:r>
            <a:r>
              <a:rPr lang="en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‣</a:t>
            </a:r>
            <a:r>
              <a:rPr lang="en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d.@</a:t>
            </a:r>
            <a:r>
              <a:rPr lang="en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dsn</a:t>
            </a:r>
            <a:r>
              <a:rPr lang="en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d@date</a:t>
            </a:r>
            <a:endParaRPr lang="pt-BR" sz="105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4D160F50-204A-FB42-8FE6-608AC56E3749}"/>
              </a:ext>
            </a:extLst>
          </p:cNvPr>
          <p:cNvSpPr/>
          <p:nvPr/>
        </p:nvSpPr>
        <p:spPr>
          <a:xfrm>
            <a:off x="3664722" y="2924311"/>
            <a:ext cx="2758380" cy="233696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PUT individual</a:t>
            </a:r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8103392B-AC12-4D45-80FF-B7F300749C0F}"/>
              </a:ext>
            </a:extLst>
          </p:cNvPr>
          <p:cNvSpPr/>
          <p:nvPr/>
        </p:nvSpPr>
        <p:spPr>
          <a:xfrm>
            <a:off x="5879508" y="2910880"/>
            <a:ext cx="4808936" cy="26000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PGM=FDSPUT		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d.arqx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‣ @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dsn</a:t>
            </a:r>
            <a:r>
              <a:rPr lang="pt-B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pt-B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h@time</a:t>
            </a:r>
            <a:endParaRPr lang="pt-BR" sz="105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DBE72BDF-E589-5742-B901-63AD88E796E8}"/>
              </a:ext>
            </a:extLst>
          </p:cNvPr>
          <p:cNvSpPr/>
          <p:nvPr/>
        </p:nvSpPr>
        <p:spPr>
          <a:xfrm>
            <a:off x="3664722" y="3264424"/>
            <a:ext cx="2758380" cy="233696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Múltiplos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PUTs</a:t>
            </a:r>
            <a:endParaRPr lang="pt-BR" sz="105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34" name="Retângulo Arredondado 33">
            <a:extLst>
              <a:ext uri="{FF2B5EF4-FFF2-40B4-BE49-F238E27FC236}">
                <a16:creationId xmlns:a16="http://schemas.microsoft.com/office/drawing/2014/main" id="{66697353-DCFD-E346-98EE-1F4CECCFF77A}"/>
              </a:ext>
            </a:extLst>
          </p:cNvPr>
          <p:cNvSpPr/>
          <p:nvPr/>
        </p:nvSpPr>
        <p:spPr>
          <a:xfrm>
            <a:off x="5879508" y="3250993"/>
            <a:ext cx="4808936" cy="26000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PGM=FDSMPUT	       	</a:t>
            </a:r>
            <a:r>
              <a:rPr lang="f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d.arq</a:t>
            </a:r>
            <a:r>
              <a:rPr lang="f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‣ @</a:t>
            </a:r>
            <a:r>
              <a:rPr lang="f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dsn</a:t>
            </a:r>
            <a:r>
              <a:rPr lang="f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f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d@date</a:t>
            </a:r>
            <a:r>
              <a:rPr lang="f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f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h@time</a:t>
            </a:r>
            <a:endParaRPr lang="pt-BR" sz="105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2E20B954-04E5-D34B-9FCE-EDB33EE1377A}"/>
              </a:ext>
            </a:extLst>
          </p:cNvPr>
          <p:cNvSpPr/>
          <p:nvPr/>
        </p:nvSpPr>
        <p:spPr>
          <a:xfrm>
            <a:off x="3664722" y="3593385"/>
            <a:ext cx="2758380" cy="233696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PUT em grupo</a:t>
            </a:r>
          </a:p>
        </p:txBody>
      </p:sp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317718A2-ED0B-6F40-9534-122E7F858B45}"/>
              </a:ext>
            </a:extLst>
          </p:cNvPr>
          <p:cNvSpPr/>
          <p:nvPr/>
        </p:nvSpPr>
        <p:spPr>
          <a:xfrm>
            <a:off x="5879508" y="3579954"/>
            <a:ext cx="4808936" cy="26000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pt-BR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PGM=FDSPTG	       	</a:t>
            </a:r>
            <a:r>
              <a:rPr lang="fr" sz="10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d.arq</a:t>
            </a:r>
            <a:r>
              <a:rPr lang="fr" sz="1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‣ @dsn..d@date..s@seq5</a:t>
            </a:r>
            <a:endParaRPr lang="pt-BR" sz="105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41" name="Retângulo Arredondado 40">
            <a:extLst>
              <a:ext uri="{FF2B5EF4-FFF2-40B4-BE49-F238E27FC236}">
                <a16:creationId xmlns:a16="http://schemas.microsoft.com/office/drawing/2014/main" id="{AACF9FD7-C71C-CA4E-99DA-F29FF31B2513}"/>
              </a:ext>
            </a:extLst>
          </p:cNvPr>
          <p:cNvSpPr/>
          <p:nvPr/>
        </p:nvSpPr>
        <p:spPr>
          <a:xfrm>
            <a:off x="3664722" y="3916976"/>
            <a:ext cx="7023722" cy="233696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 autenticação remota do usuário</a:t>
            </a:r>
          </a:p>
        </p:txBody>
      </p:sp>
      <p:sp>
        <p:nvSpPr>
          <p:cNvPr id="43" name="Retângulo Arredondado 42">
            <a:extLst>
              <a:ext uri="{FF2B5EF4-FFF2-40B4-BE49-F238E27FC236}">
                <a16:creationId xmlns:a16="http://schemas.microsoft.com/office/drawing/2014/main" id="{6833AED5-B12D-9247-8C06-FCDAFA4E68EF}"/>
              </a:ext>
            </a:extLst>
          </p:cNvPr>
          <p:cNvSpPr/>
          <p:nvPr/>
        </p:nvSpPr>
        <p:spPr>
          <a:xfrm>
            <a:off x="3664722" y="4222796"/>
            <a:ext cx="7023722" cy="233696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 execução de aplicações remotas via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shell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,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bat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 ou JCL</a:t>
            </a:r>
          </a:p>
        </p:txBody>
      </p:sp>
      <p:sp>
        <p:nvSpPr>
          <p:cNvPr id="44" name="Retângulo Arredondado 43">
            <a:extLst>
              <a:ext uri="{FF2B5EF4-FFF2-40B4-BE49-F238E27FC236}">
                <a16:creationId xmlns:a16="http://schemas.microsoft.com/office/drawing/2014/main" id="{2C24558D-C179-BB42-8210-D4BD081F471F}"/>
              </a:ext>
            </a:extLst>
          </p:cNvPr>
          <p:cNvSpPr/>
          <p:nvPr/>
        </p:nvSpPr>
        <p:spPr>
          <a:xfrm>
            <a:off x="3664722" y="4522357"/>
            <a:ext cx="7023722" cy="233696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A transferência síncrona de arquivos via API</a:t>
            </a:r>
          </a:p>
        </p:txBody>
      </p:sp>
    </p:spTree>
    <p:extLst>
      <p:ext uri="{BB962C8B-B14F-4D97-AF65-F5344CB8AC3E}">
        <p14:creationId xmlns:p14="http://schemas.microsoft.com/office/powerpoint/2010/main" val="1223033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6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565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NOVIDADES DO PRODUTO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95BEBA6-00E7-B547-BF65-BA81C96EEF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56" y="2706775"/>
            <a:ext cx="1054586" cy="10545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2002546" y="3836815"/>
            <a:ext cx="12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FDS/390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1858CF-BB64-4E46-B829-106E826E6F0A}"/>
              </a:ext>
            </a:extLst>
          </p:cNvPr>
          <p:cNvSpPr txBox="1"/>
          <p:nvPr/>
        </p:nvSpPr>
        <p:spPr>
          <a:xfrm>
            <a:off x="4442122" y="1309906"/>
            <a:ext cx="2376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NOVIDADES DA VERSÃO 2.3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</p:txBody>
      </p:sp>
      <p:sp>
        <p:nvSpPr>
          <p:cNvPr id="3" name="Estrela de 5 Pontas 2">
            <a:extLst>
              <a:ext uri="{FF2B5EF4-FFF2-40B4-BE49-F238E27FC236}">
                <a16:creationId xmlns:a16="http://schemas.microsoft.com/office/drawing/2014/main" id="{2ED7B5E4-E3D9-3447-960D-7C6F0948F31B}"/>
              </a:ext>
            </a:extLst>
          </p:cNvPr>
          <p:cNvSpPr/>
          <p:nvPr/>
        </p:nvSpPr>
        <p:spPr>
          <a:xfrm>
            <a:off x="3869475" y="1366428"/>
            <a:ext cx="507380" cy="507380"/>
          </a:xfrm>
          <a:prstGeom prst="star5">
            <a:avLst>
              <a:gd name="adj" fmla="val 25559"/>
              <a:gd name="hf" fmla="val 105146"/>
              <a:gd name="vf" fmla="val 110557"/>
            </a:avLst>
          </a:prstGeom>
          <a:gradFill>
            <a:gsLst>
              <a:gs pos="0">
                <a:srgbClr val="F58021"/>
              </a:gs>
              <a:gs pos="99000">
                <a:srgbClr val="EC2D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B2B658-81FA-9A4A-9EB4-0B5FBD43B510}"/>
              </a:ext>
            </a:extLst>
          </p:cNvPr>
          <p:cNvSpPr txBox="1"/>
          <p:nvPr/>
        </p:nvSpPr>
        <p:spPr>
          <a:xfrm>
            <a:off x="6096000" y="2163534"/>
            <a:ext cx="30459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captura, transporta e armazena (via QWCFP)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sysouts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de Jobs executados para posterior consulta e análise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5BF83E9-F80B-9048-BFDF-641D16B5AC5B}"/>
              </a:ext>
            </a:extLst>
          </p:cNvPr>
          <p:cNvSpPr txBox="1"/>
          <p:nvPr/>
        </p:nvSpPr>
        <p:spPr>
          <a:xfrm>
            <a:off x="3631580" y="2835271"/>
            <a:ext cx="612016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Interface TSO/ISPF e API para transferência assíncrona de arquivos</a:t>
            </a:r>
          </a:p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Interface TSO/ISPF, API e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clients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para recarga dinâmica das tabelas de controle das funcionalidades</a:t>
            </a:r>
          </a:p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Opção “CRC” para garantir integridade de pacotes</a:t>
            </a:r>
          </a:p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Opção “Delete” ou “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Rename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” após arquivo enviado com sucesso</a:t>
            </a:r>
          </a:p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Novos parâmetros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Dir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,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Ldir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,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Rdir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,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Volct</a:t>
            </a:r>
            <a:endParaRPr lang="pt-BR" sz="1100" dirty="0">
              <a:solidFill>
                <a:schemeClr val="tx1">
                  <a:lumMod val="85000"/>
                  <a:lumOff val="15000"/>
                </a:schemeClr>
              </a:solidFill>
              <a:latin typeface="Montserrat Light" pitchFamily="2" charset="77"/>
            </a:endParaRPr>
          </a:p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Utiliza API nativa do TCP/IP para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z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/OS (sem SAS/C)</a:t>
            </a:r>
          </a:p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MGET faz carga de diretório em PDS ou PDS-E</a:t>
            </a:r>
          </a:p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Novas variáveis globais @CENTS, CEN, TT, T1, T2,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T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, HHMMSS, HHMMSSCC, HHMMSSTT</a:t>
            </a:r>
          </a:p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GET e PUT aceitam inúmeras transferências sequenciais na mesma conexão</a:t>
            </a:r>
          </a:p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Novas instruções para manuseio de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strings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(TROO, SRST, ASAXWC, </a:t>
            </a:r>
            <a:r>
              <a:rPr lang="pt-B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etc</a:t>
            </a: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) visando performance</a:t>
            </a:r>
          </a:p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Novos métodos para detecção de mensagens em loop</a:t>
            </a:r>
          </a:p>
          <a:p>
            <a:pPr marL="171450" indent="-171450">
              <a:buClr>
                <a:srgbClr val="F58021"/>
              </a:buClr>
              <a:buFont typeface="Wingdings" pitchFamily="2" charset="2"/>
              <a:buChar char="ü"/>
            </a:pPr>
            <a:r>
              <a:rPr lang="pt-B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Novo modelo comercial do Servidor Dedicado com IP fixo</a:t>
            </a:r>
          </a:p>
        </p:txBody>
      </p:sp>
      <p:pic>
        <p:nvPicPr>
          <p:cNvPr id="9" name="Imagem 8" descr="Uma imagem contendo objeto&#10;&#10;Descrição gerada automaticamente">
            <a:extLst>
              <a:ext uri="{FF2B5EF4-FFF2-40B4-BE49-F238E27FC236}">
                <a16:creationId xmlns:a16="http://schemas.microsoft.com/office/drawing/2014/main" id="{4ADFDCF8-D9D9-5B4E-B44F-C76845A372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75" y="2168646"/>
            <a:ext cx="2736251" cy="5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30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21"/>
            <a:ext cx="12192000" cy="158306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324592" y="357757"/>
            <a:ext cx="1565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NOVIDADES DO PRODUTO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95BEBA6-00E7-B547-BF65-BA81C96EEF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46" y="2617559"/>
            <a:ext cx="1054586" cy="10545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BC3C89-F2F2-4C49-9C3B-8F69050E8E1A}"/>
              </a:ext>
            </a:extLst>
          </p:cNvPr>
          <p:cNvSpPr txBox="1"/>
          <p:nvPr/>
        </p:nvSpPr>
        <p:spPr>
          <a:xfrm>
            <a:off x="2318736" y="3747599"/>
            <a:ext cx="12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FDS/390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78F5C54-D010-AF4E-B11C-2D9228E00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95E009A-0798-A542-8BA2-4D0CEF123380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AA052EA-A1E5-DD45-BE33-051082E2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89BBE5E-87EB-0B42-AADD-2CD59450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1858CF-BB64-4E46-B829-106E826E6F0A}"/>
              </a:ext>
            </a:extLst>
          </p:cNvPr>
          <p:cNvSpPr txBox="1"/>
          <p:nvPr/>
        </p:nvSpPr>
        <p:spPr>
          <a:xfrm>
            <a:off x="5438181" y="1289028"/>
            <a:ext cx="2376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itchFamily="2" charset="77"/>
              </a:rPr>
              <a:t>ROADMAP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Montserrat SemiBold" pitchFamily="2" charset="77"/>
            </a:endParaRPr>
          </a:p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O que vem por aí...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E9807169-5918-4D4F-94D5-D70E6A7AF610}"/>
              </a:ext>
            </a:extLst>
          </p:cNvPr>
          <p:cNvSpPr/>
          <p:nvPr/>
        </p:nvSpPr>
        <p:spPr>
          <a:xfrm>
            <a:off x="4261312" y="2088672"/>
            <a:ext cx="4983049" cy="646331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58021"/>
              </a:buClr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Aprimorar regras e condições de uso das mensagens e arquivos interceptados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61CF75C8-59D6-E24B-91CA-CF1724525E30}"/>
              </a:ext>
            </a:extLst>
          </p:cNvPr>
          <p:cNvSpPr/>
          <p:nvPr/>
        </p:nvSpPr>
        <p:spPr>
          <a:xfrm>
            <a:off x="4261312" y="2877200"/>
            <a:ext cx="4983049" cy="646331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buClr>
                <a:srgbClr val="F58021"/>
              </a:buClr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Funcionalidade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Job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tracker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para monitorar a execução de Jobs e suas dependências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FAEFFBE3-419A-9D4C-AF7C-62DB878B027A}"/>
              </a:ext>
            </a:extLst>
          </p:cNvPr>
          <p:cNvSpPr/>
          <p:nvPr/>
        </p:nvSpPr>
        <p:spPr>
          <a:xfrm>
            <a:off x="4261312" y="3672145"/>
            <a:ext cx="4983049" cy="646331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58021"/>
              </a:buClr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Agente para coleta e envio de dados de monitoração constante de arquivos, mensagens,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sysouts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 e Jobs para servidor de controle empresarial de serviços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4F12432E-070A-7547-965E-ED96EAE10C4B}"/>
              </a:ext>
            </a:extLst>
          </p:cNvPr>
          <p:cNvSpPr/>
          <p:nvPr/>
        </p:nvSpPr>
        <p:spPr>
          <a:xfrm>
            <a:off x="4261312" y="4441579"/>
            <a:ext cx="4983049" cy="646331"/>
          </a:xfrm>
          <a:prstGeom prst="roundRect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F58021"/>
                </a:gs>
                <a:gs pos="99000">
                  <a:srgbClr val="EC2D7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58021"/>
              </a:buClr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Protocolo Odette no </a:t>
            </a:r>
            <a:r>
              <a:rPr lang="pt-B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z</a:t>
            </a: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77"/>
              </a:rPr>
              <a:t>/OS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12CB34-252B-8043-95B9-D0C25B9E11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20" y="2973153"/>
            <a:ext cx="604086" cy="4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46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06178F-B7A3-EF4C-BF14-EF0FDCE30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5B8CC"/>
              </a:gs>
              <a:gs pos="99000">
                <a:srgbClr val="046EB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A9C37E-5468-8641-8017-B8B3827BB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276" y="2856174"/>
            <a:ext cx="1563464" cy="77989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3D11212-7AAF-8941-95A6-77BE60A3C12F}"/>
              </a:ext>
            </a:extLst>
          </p:cNvPr>
          <p:cNvSpPr txBox="1"/>
          <p:nvPr/>
        </p:nvSpPr>
        <p:spPr>
          <a:xfrm>
            <a:off x="5961888" y="1945764"/>
            <a:ext cx="471830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Montserrat" pitchFamily="2" charset="77"/>
              </a:rPr>
              <a:t>Nome Completo</a:t>
            </a:r>
          </a:p>
          <a:p>
            <a:r>
              <a:rPr lang="pt-BR" sz="2400" dirty="0">
                <a:solidFill>
                  <a:schemeClr val="bg1"/>
                </a:solidFill>
                <a:latin typeface="Montserrat" pitchFamily="2" charset="77"/>
              </a:rPr>
              <a:t>E-mail</a:t>
            </a:r>
          </a:p>
          <a:p>
            <a:r>
              <a:rPr lang="pt-BR" sz="2400" dirty="0">
                <a:solidFill>
                  <a:schemeClr val="bg1"/>
                </a:solidFill>
                <a:latin typeface="Montserrat" pitchFamily="2" charset="77"/>
              </a:rPr>
              <a:t>Telefone</a:t>
            </a:r>
          </a:p>
          <a:p>
            <a:endParaRPr lang="pt-BR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pt-BR" sz="1200" dirty="0" err="1">
                <a:solidFill>
                  <a:schemeClr val="bg1"/>
                </a:solidFill>
                <a:latin typeface="Montserrat" pitchFamily="2" charset="77"/>
              </a:rPr>
              <a:t>www.pix.com.br</a:t>
            </a:r>
            <a:r>
              <a:rPr lang="pt-BR" sz="1200" dirty="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  <a:p>
            <a:r>
              <a:rPr lang="pt-BR" sz="1100" dirty="0">
                <a:solidFill>
                  <a:schemeClr val="bg1"/>
                </a:solidFill>
                <a:latin typeface="Montserrat" pitchFamily="2" charset="77"/>
              </a:rPr>
              <a:t>Fone: (61) 3032-0200</a:t>
            </a:r>
            <a:br>
              <a:rPr lang="pt-BR" sz="11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pt-BR" sz="1100" dirty="0">
                <a:solidFill>
                  <a:schemeClr val="bg1"/>
                </a:solidFill>
                <a:latin typeface="Montserrat" pitchFamily="2" charset="77"/>
              </a:rPr>
              <a:t>Fax: (61) 3032-0300</a:t>
            </a:r>
            <a:br>
              <a:rPr lang="pt-BR" sz="11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pt-BR" sz="1100" dirty="0" err="1">
                <a:solidFill>
                  <a:schemeClr val="bg1"/>
                </a:solidFill>
                <a:latin typeface="Montserrat" pitchFamily="2" charset="77"/>
              </a:rPr>
              <a:t>pix@pix.com.br</a:t>
            </a:r>
            <a:br>
              <a:rPr lang="pt-BR" sz="11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pt-BR" sz="1100" dirty="0">
                <a:solidFill>
                  <a:schemeClr val="bg1"/>
                </a:solidFill>
                <a:latin typeface="Montserrat" pitchFamily="2" charset="77"/>
              </a:rPr>
              <a:t>SCLN Quadra 204 Bloco C Salas 207/217</a:t>
            </a:r>
            <a:br>
              <a:rPr lang="pt-BR" sz="1100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pt-BR" sz="1100" dirty="0">
                <a:solidFill>
                  <a:schemeClr val="bg1"/>
                </a:solidFill>
                <a:latin typeface="Montserrat" pitchFamily="2" charset="77"/>
              </a:rPr>
              <a:t>CEP: 70.842.530 – Brasília – DF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DF9836A-25DE-3841-97C9-3A626DFC48A0}"/>
              </a:ext>
            </a:extLst>
          </p:cNvPr>
          <p:cNvCxnSpPr/>
          <p:nvPr/>
        </p:nvCxnSpPr>
        <p:spPr>
          <a:xfrm>
            <a:off x="5571744" y="1901952"/>
            <a:ext cx="0" cy="26334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81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147605" y="277000"/>
            <a:ext cx="346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POR QUE o Q-WARE no 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Ministério da Saúde?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5A6F2A1C-330B-4BBF-B72D-304EC8232A1F}"/>
              </a:ext>
            </a:extLst>
          </p:cNvPr>
          <p:cNvSpPr/>
          <p:nvPr/>
        </p:nvSpPr>
        <p:spPr>
          <a:xfrm>
            <a:off x="326378" y="2339880"/>
            <a:ext cx="1153924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Lei nº 8080 </a:t>
            </a:r>
          </a:p>
          <a:p>
            <a:pPr marL="400050" indent="-400050">
              <a:buAutoNum type="romanUcPeriod"/>
            </a:pPr>
            <a:r>
              <a:rPr lang="pt-BR" dirty="0"/>
              <a:t>Universalidade de acesso aos serviços de saúde em todos os níveis de assistência; </a:t>
            </a:r>
          </a:p>
          <a:p>
            <a:r>
              <a:rPr lang="pt-BR" dirty="0"/>
              <a:t>...</a:t>
            </a:r>
          </a:p>
          <a:p>
            <a:pPr marL="400050" indent="-400050">
              <a:buFont typeface="+mj-lt"/>
              <a:buAutoNum type="romanUcPeriod" startAt="5"/>
            </a:pPr>
            <a:r>
              <a:rPr lang="pt-BR" dirty="0"/>
              <a:t>Direito à informação, às pessoas assistidas, sobre sua saúde; </a:t>
            </a:r>
          </a:p>
          <a:p>
            <a:pPr marL="400050" indent="-400050">
              <a:buFont typeface="+mj-lt"/>
              <a:buAutoNum type="romanUcPeriod" startAt="5"/>
            </a:pPr>
            <a:r>
              <a:rPr lang="pt-BR" dirty="0"/>
              <a:t>Divulgação de informações quanto ao potencial dos serviços de saúde e a sua utilização pelo usuário; </a:t>
            </a:r>
          </a:p>
          <a:p>
            <a:r>
              <a:rPr lang="pt-BR" dirty="0"/>
              <a:t>...</a:t>
            </a:r>
          </a:p>
          <a:p>
            <a:pPr marL="400050" indent="-400050">
              <a:buFont typeface="+mj-lt"/>
              <a:buAutoNum type="romanUcPeriod" startAt="8"/>
            </a:pPr>
            <a:r>
              <a:rPr lang="pt-BR" dirty="0"/>
              <a:t>Participação da comunidade; </a:t>
            </a:r>
          </a:p>
          <a:p>
            <a:pPr marL="400050" indent="-400050">
              <a:buFont typeface="+mj-lt"/>
              <a:buAutoNum type="romanUcPeriod" startAt="8"/>
            </a:pPr>
            <a:r>
              <a:rPr lang="pt-BR" dirty="0"/>
              <a:t>Descentralização político-administrativa, com direção única em cada esfera de governo: </a:t>
            </a:r>
          </a:p>
          <a:p>
            <a:pPr lvl="1"/>
            <a:r>
              <a:rPr lang="pt-BR" dirty="0"/>
              <a:t>a. ênfase na descentralização dos serviços para os municípios; </a:t>
            </a:r>
          </a:p>
          <a:p>
            <a:pPr lvl="1"/>
            <a:r>
              <a:rPr lang="pt-BR" dirty="0"/>
              <a:t>b. regionalização e hierarquização da rede de serviços de saúde; </a:t>
            </a:r>
          </a:p>
          <a:p>
            <a:r>
              <a:rPr lang="pt-BR" dirty="0"/>
              <a:t>...</a:t>
            </a:r>
          </a:p>
          <a:p>
            <a:pPr marL="400050" indent="-400050">
              <a:buFont typeface="+mj-lt"/>
              <a:buAutoNum type="romanUcPeriod" startAt="13"/>
            </a:pPr>
            <a:r>
              <a:rPr lang="pt-BR" dirty="0"/>
              <a:t>Organização dos serviços públicos de modo a evitar duplicidade de meios para fins idênticos.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4A6864E-11CD-431F-A508-39214A1E5114}"/>
              </a:ext>
            </a:extLst>
          </p:cNvPr>
          <p:cNvSpPr txBox="1"/>
          <p:nvPr/>
        </p:nvSpPr>
        <p:spPr>
          <a:xfrm>
            <a:off x="3291839" y="707141"/>
            <a:ext cx="6806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Light" pitchFamily="2" charset="77"/>
              </a:rPr>
              <a:t>Solução Q-Ware totalmente aderente aos pilares estratégicos do PDTI</a:t>
            </a:r>
          </a:p>
        </p:txBody>
      </p:sp>
    </p:spTree>
    <p:extLst>
      <p:ext uri="{BB962C8B-B14F-4D97-AF65-F5344CB8AC3E}">
        <p14:creationId xmlns:p14="http://schemas.microsoft.com/office/powerpoint/2010/main" val="251249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147605" y="277000"/>
            <a:ext cx="346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POR QUE o Q-WARE no 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Ministério da Saúde?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5A6F2A1C-330B-4BBF-B72D-304EC8232A1F}"/>
              </a:ext>
            </a:extLst>
          </p:cNvPr>
          <p:cNvSpPr/>
          <p:nvPr/>
        </p:nvSpPr>
        <p:spPr>
          <a:xfrm>
            <a:off x="326378" y="2339880"/>
            <a:ext cx="1153924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PNIIS – Política Nacional de Informação e Informática em Saúde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sz="2000" dirty="0"/>
              <a:t>...</a:t>
            </a:r>
          </a:p>
          <a:p>
            <a:pPr marL="971550" lvl="1" indent="-514350">
              <a:buFont typeface="+mj-lt"/>
              <a:buAutoNum type="romanUcPeriod" startAt="4"/>
            </a:pPr>
            <a:r>
              <a:rPr lang="pt-BR" sz="2000" dirty="0"/>
              <a:t>Diretrizes relacionadas à Gestão da Política Nacional de Informação e Informática em saúde; e</a:t>
            </a:r>
          </a:p>
          <a:p>
            <a:pPr marL="971550" lvl="1" indent="-514350">
              <a:buFont typeface="+mj-lt"/>
              <a:buAutoNum type="romanUcPeriod" startAt="4"/>
            </a:pPr>
            <a:r>
              <a:rPr lang="pt-BR" sz="2000" dirty="0"/>
              <a:t>Diretrizes relacionadas à formação permanente de pessoal para o SUS na área de informação e informática em saúde.</a:t>
            </a:r>
          </a:p>
          <a:p>
            <a:r>
              <a:rPr lang="pt-BR" sz="2000" dirty="0"/>
              <a:t>...</a:t>
            </a:r>
          </a:p>
          <a:p>
            <a:endParaRPr lang="pt-BR" sz="20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4A6864E-11CD-431F-A508-39214A1E5114}"/>
              </a:ext>
            </a:extLst>
          </p:cNvPr>
          <p:cNvSpPr txBox="1"/>
          <p:nvPr/>
        </p:nvSpPr>
        <p:spPr>
          <a:xfrm>
            <a:off x="3291839" y="707141"/>
            <a:ext cx="6806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Light" pitchFamily="2" charset="77"/>
              </a:rPr>
              <a:t>Solução Q-Ware totalmente aderente aos pilares estratégicos do PDTI</a:t>
            </a:r>
          </a:p>
        </p:txBody>
      </p:sp>
    </p:spTree>
    <p:extLst>
      <p:ext uri="{BB962C8B-B14F-4D97-AF65-F5344CB8AC3E}">
        <p14:creationId xmlns:p14="http://schemas.microsoft.com/office/powerpoint/2010/main" val="220723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147605" y="277000"/>
            <a:ext cx="346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POR QUE o Q-WARE no 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Ministério da Saúde?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5A6F2A1C-330B-4BBF-B72D-304EC8232A1F}"/>
              </a:ext>
            </a:extLst>
          </p:cNvPr>
          <p:cNvSpPr/>
          <p:nvPr/>
        </p:nvSpPr>
        <p:spPr>
          <a:xfrm>
            <a:off x="326378" y="2290204"/>
            <a:ext cx="1153924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Art. 4º Constituem princípios gerais da PNIIS: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sz="2000" dirty="0"/>
              <a:t>Acesso gratuito à informação em saúde como direito de todo indivíduo;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sz="2000" dirty="0"/>
              <a:t>Descentralização dos processos de produção e disseminação da informação em saúde para atender às necessidades de compartilhamento de dados nacional e internacional e às especificidades;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sz="2000" dirty="0"/>
              <a:t>Preservação da autenticidade e da integridade da informação em saúde; e</a:t>
            </a:r>
          </a:p>
          <a:p>
            <a:pPr marL="971550" lvl="1" indent="-514350">
              <a:buFont typeface="+mj-lt"/>
              <a:buAutoNum type="romanUcPeriod"/>
            </a:pPr>
            <a:r>
              <a:rPr lang="pt-BR" sz="2000" dirty="0"/>
              <a:t>Confidencialidade, sigilo e privacidade da informação de saúde pessoal como direito de todo indivíduo.</a:t>
            </a:r>
            <a:endParaRPr lang="pt-BR" sz="12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4A6864E-11CD-431F-A508-39214A1E5114}"/>
              </a:ext>
            </a:extLst>
          </p:cNvPr>
          <p:cNvSpPr txBox="1"/>
          <p:nvPr/>
        </p:nvSpPr>
        <p:spPr>
          <a:xfrm>
            <a:off x="3291839" y="707141"/>
            <a:ext cx="6806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Light" pitchFamily="2" charset="77"/>
              </a:rPr>
              <a:t>Solução Q-Ware totalmente aderente aos pilares estratégicos do PDTI</a:t>
            </a:r>
          </a:p>
        </p:txBody>
      </p:sp>
    </p:spTree>
    <p:extLst>
      <p:ext uri="{BB962C8B-B14F-4D97-AF65-F5344CB8AC3E}">
        <p14:creationId xmlns:p14="http://schemas.microsoft.com/office/powerpoint/2010/main" val="122316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147605" y="277000"/>
            <a:ext cx="346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POR QUE o Q-WARE no 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Ministério da Saúde?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5A6F2A1C-330B-4BBF-B72D-304EC8232A1F}"/>
              </a:ext>
            </a:extLst>
          </p:cNvPr>
          <p:cNvSpPr/>
          <p:nvPr/>
        </p:nvSpPr>
        <p:spPr>
          <a:xfrm>
            <a:off x="235467" y="1695073"/>
            <a:ext cx="11539243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Art. 6º São diretrizes relacionadas à estratégia de e-Saúde para o Brasil no âmbito da PNIIS: </a:t>
            </a:r>
          </a:p>
          <a:p>
            <a:pPr marL="514350" indent="-514350">
              <a:buFont typeface="+mj-lt"/>
              <a:buAutoNum type="romanUcPeriod"/>
            </a:pPr>
            <a:r>
              <a:rPr lang="pt-BR" dirty="0"/>
              <a:t>Fortalecimento da área de informação e informática em saúde, com apoio à organização, ao desenvolvimento e à integração à atenção à saúde nas três esferas de governo; </a:t>
            </a:r>
          </a:p>
          <a:p>
            <a:pPr marL="514350" indent="-514350">
              <a:buFont typeface="+mj-lt"/>
              <a:buAutoNum type="romanUcPeriod"/>
            </a:pPr>
            <a:r>
              <a:rPr lang="pt-BR" dirty="0"/>
              <a:t>Estabelecimento e manutenção atualizada de um repositório nacional de “software” em saúde que inclua componentes e aplicações de acesso público e irrestrito, em conformidade com padrões e protocolos de funcionalidade, interoperabilidade e segurança; </a:t>
            </a:r>
          </a:p>
          <a:p>
            <a:pPr marL="514350" indent="-514350">
              <a:buFont typeface="+mj-lt"/>
              <a:buAutoNum type="romanUcPeriod"/>
            </a:pPr>
            <a:r>
              <a:rPr lang="pt-BR" dirty="0"/>
              <a:t>Promoção de estratégias e mecanismos para a redução do número de sistemas de informação em saúde existentes ou sua simplificação e para a qualificação da produção da informação em saúde; </a:t>
            </a:r>
          </a:p>
          <a:p>
            <a:pPr marL="514350" indent="-514350">
              <a:buFont typeface="+mj-lt"/>
              <a:buAutoNum type="romanUcPeriod"/>
            </a:pPr>
            <a:r>
              <a:rPr lang="pt-BR" dirty="0"/>
              <a:t>Promoção da disseminação e publicização de dados e informação em saúde de forma a atender tanto às necessidades de usuários, de profissionais, de gestores, de prestadores de serviços e do controle social, quanto às necessidades de intercâmbio com instituições de ensino e pesquisa; </a:t>
            </a:r>
          </a:p>
          <a:p>
            <a:pPr marL="514350" indent="-514350">
              <a:buFont typeface="+mj-lt"/>
              <a:buAutoNum type="romanUcPeriod"/>
            </a:pPr>
            <a:r>
              <a:rPr lang="pt-BR" dirty="0"/>
              <a:t>Criação de mecanismos de articulação institucional com vistas à integração dos sistemas de informação em saúde;</a:t>
            </a:r>
          </a:p>
          <a:p>
            <a:pPr marL="514350" indent="-514350">
              <a:buFont typeface="+mj-lt"/>
              <a:buAutoNum type="romanUcPeriod"/>
            </a:pPr>
            <a:r>
              <a:rPr lang="pt-BR" dirty="0"/>
              <a:t>Estabelecimento de um padrão para e-Saúde que permita a construção do Registro Eletrônico de Saúde (RES) do cidadão por meio da identificação unívoca de usuários, profissionais e estabelecimentos de saúde, padrões e protocolos de interoperabilidade eletrônica e/ou digital entre os equipamentos e sistemas; 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4A6864E-11CD-431F-A508-39214A1E5114}"/>
              </a:ext>
            </a:extLst>
          </p:cNvPr>
          <p:cNvSpPr txBox="1"/>
          <p:nvPr/>
        </p:nvSpPr>
        <p:spPr>
          <a:xfrm>
            <a:off x="3291839" y="707141"/>
            <a:ext cx="6806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Light" pitchFamily="2" charset="77"/>
              </a:rPr>
              <a:t>Solução Q-Ware totalmente aderente aos pilares estratégicos do PDTI</a:t>
            </a:r>
          </a:p>
        </p:txBody>
      </p:sp>
    </p:spTree>
    <p:extLst>
      <p:ext uri="{BB962C8B-B14F-4D97-AF65-F5344CB8AC3E}">
        <p14:creationId xmlns:p14="http://schemas.microsoft.com/office/powerpoint/2010/main" val="104906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27A9E3-ED13-7242-BBEE-CBE46A51C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95"/>
            <a:ext cx="12192000" cy="1583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307C9C8-5D44-8E4C-9D47-7743C3F4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6"/>
          <a:stretch/>
        </p:blipFill>
        <p:spPr>
          <a:xfrm>
            <a:off x="0" y="6743356"/>
            <a:ext cx="12192000" cy="120343"/>
          </a:xfrm>
          <a:prstGeom prst="rect">
            <a:avLst/>
          </a:prstGeom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8A469A2-7FEF-E349-89C9-0B49600D9C90}"/>
              </a:ext>
            </a:extLst>
          </p:cNvPr>
          <p:cNvSpPr txBox="1"/>
          <p:nvPr/>
        </p:nvSpPr>
        <p:spPr>
          <a:xfrm>
            <a:off x="147605" y="277000"/>
            <a:ext cx="346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POR QUE o Q-WARE no </a:t>
            </a:r>
          </a:p>
          <a:p>
            <a:r>
              <a:rPr lang="pt-BR" sz="1400" b="1" dirty="0">
                <a:solidFill>
                  <a:schemeClr val="bg1"/>
                </a:solidFill>
                <a:latin typeface="Montserrat" pitchFamily="2" charset="77"/>
              </a:rPr>
              <a:t>Ministério da Saúde?</a:t>
            </a:r>
            <a:endParaRPr lang="pt-BR" sz="44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AA40025D-B1E5-604E-B5A8-33385380BC1F}"/>
              </a:ext>
            </a:extLst>
          </p:cNvPr>
          <p:cNvGrpSpPr/>
          <p:nvPr/>
        </p:nvGrpSpPr>
        <p:grpSpPr>
          <a:xfrm>
            <a:off x="10561220" y="6325743"/>
            <a:ext cx="1395313" cy="275416"/>
            <a:chOff x="3425023" y="2909982"/>
            <a:chExt cx="5258908" cy="1038036"/>
          </a:xfrm>
        </p:grpSpPr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AE0C22A0-4E84-BD4D-93C7-B4E459EF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961" y="2909982"/>
              <a:ext cx="2080970" cy="1038036"/>
            </a:xfrm>
            <a:prstGeom prst="rect">
              <a:avLst/>
            </a:prstGeom>
          </p:spPr>
        </p:pic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037C32DC-3290-3741-90CC-1130228A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023" y="2913556"/>
              <a:ext cx="2837905" cy="1030888"/>
            </a:xfrm>
            <a:prstGeom prst="rect">
              <a:avLst/>
            </a:prstGeom>
          </p:spPr>
        </p:pic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5A6F2A1C-330B-4BBF-B72D-304EC8232A1F}"/>
              </a:ext>
            </a:extLst>
          </p:cNvPr>
          <p:cNvSpPr/>
          <p:nvPr/>
        </p:nvSpPr>
        <p:spPr>
          <a:xfrm>
            <a:off x="326378" y="2129964"/>
            <a:ext cx="11539243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Art. 6º São diretrizes relacionadas à estratégia de e-Saúde para o Brasil no âmbito da PNIIS: </a:t>
            </a:r>
          </a:p>
          <a:p>
            <a:pPr marL="514350" indent="-514350">
              <a:buFont typeface="+mj-lt"/>
              <a:buAutoNum type="romanUcPeriod" startAt="7"/>
            </a:pPr>
            <a:r>
              <a:rPr lang="pt-BR" dirty="0"/>
              <a:t>Estabelecimento de infraestrutura de telecomunicação adequada para a implantação do RES do cidadão; </a:t>
            </a:r>
          </a:p>
          <a:p>
            <a:pPr marL="514350" indent="-514350">
              <a:buFont typeface="+mj-lt"/>
              <a:buAutoNum type="romanUcPeriod" startAt="7"/>
            </a:pPr>
            <a:r>
              <a:rPr lang="pt-BR" dirty="0"/>
              <a:t>Estímulo ao uso de telecomunicação na atenção à saúde, educação à distância, sistemas de apoio à decisão, protocolos clínicos e programáticos e acesso eletrônico à literatura especializada, visando ampliar o potencial de resolubilidade junto aos processos ligados à atenção à saúde; </a:t>
            </a:r>
          </a:p>
          <a:p>
            <a:pPr marL="514350" indent="-514350">
              <a:buFont typeface="+mj-lt"/>
              <a:buAutoNum type="romanUcPeriod" startAt="7"/>
            </a:pPr>
            <a:r>
              <a:rPr lang="pt-BR" dirty="0"/>
              <a:t>Estímulo ao uso de pesquisas amostrais e inquéritos periódicos para os casos em que não se justifique a coleta universal e contínua de dados, a fim de otimizar os custos e o trabalho rotineiro; </a:t>
            </a:r>
          </a:p>
          <a:p>
            <a:pPr marL="514350" indent="-514350">
              <a:buFont typeface="+mj-lt"/>
              <a:buAutoNum type="romanUcPeriod" startAt="7"/>
            </a:pPr>
            <a:r>
              <a:rPr lang="pt-BR" dirty="0"/>
              <a:t>Divulgação das diversas ações científico-tecnológicas de produção de informação ligadas à atenção à saúde, utilizando-se diferentes veículos de comunicação em suas mais variadas formas e tecnologias; </a:t>
            </a:r>
          </a:p>
          <a:p>
            <a:r>
              <a:rPr lang="pt-BR" dirty="0"/>
              <a:t>...</a:t>
            </a:r>
            <a:endParaRPr lang="pt-BR" sz="28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4A6864E-11CD-431F-A508-39214A1E5114}"/>
              </a:ext>
            </a:extLst>
          </p:cNvPr>
          <p:cNvSpPr txBox="1"/>
          <p:nvPr/>
        </p:nvSpPr>
        <p:spPr>
          <a:xfrm>
            <a:off x="3291839" y="707141"/>
            <a:ext cx="6806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 Light" pitchFamily="2" charset="77"/>
              </a:rPr>
              <a:t>Solução Q-Ware totalmente aderente aos pilares estratégicos do PDTI</a:t>
            </a:r>
          </a:p>
        </p:txBody>
      </p:sp>
    </p:spTree>
    <p:extLst>
      <p:ext uri="{BB962C8B-B14F-4D97-AF65-F5344CB8AC3E}">
        <p14:creationId xmlns:p14="http://schemas.microsoft.com/office/powerpoint/2010/main" val="26442956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4337</Words>
  <Application>Microsoft Office PowerPoint</Application>
  <PresentationFormat>Widescreen</PresentationFormat>
  <Paragraphs>627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4" baseType="lpstr">
      <vt:lpstr>Calibri Light</vt:lpstr>
      <vt:lpstr>Montserrat Light</vt:lpstr>
      <vt:lpstr>Wingdings</vt:lpstr>
      <vt:lpstr>Montserrat</vt:lpstr>
      <vt:lpstr>Calibri</vt:lpstr>
      <vt:lpstr>Arial</vt:lpstr>
      <vt:lpstr>Courier New</vt:lpstr>
      <vt:lpstr>Montserrat SemiBold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Planejamento 2019</dc:title>
  <dc:creator>Daniele Simas Alves</dc:creator>
  <cp:lastModifiedBy>Infra2 Padrao IX</cp:lastModifiedBy>
  <cp:revision>79</cp:revision>
  <dcterms:created xsi:type="dcterms:W3CDTF">2019-02-11T13:35:51Z</dcterms:created>
  <dcterms:modified xsi:type="dcterms:W3CDTF">2019-12-10T19:09:32Z</dcterms:modified>
</cp:coreProperties>
</file>